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0"/>
  </p:notesMasterIdLst>
  <p:sldIdLst>
    <p:sldId id="440" r:id="rId2"/>
    <p:sldId id="496" r:id="rId3"/>
    <p:sldId id="497" r:id="rId4"/>
    <p:sldId id="498" r:id="rId5"/>
    <p:sldId id="499" r:id="rId6"/>
    <p:sldId id="500" r:id="rId7"/>
    <p:sldId id="501" r:id="rId8"/>
    <p:sldId id="502" r:id="rId9"/>
    <p:sldId id="503" r:id="rId10"/>
    <p:sldId id="504" r:id="rId11"/>
    <p:sldId id="505" r:id="rId12"/>
    <p:sldId id="506" r:id="rId13"/>
    <p:sldId id="507" r:id="rId14"/>
    <p:sldId id="508" r:id="rId15"/>
    <p:sldId id="509" r:id="rId16"/>
    <p:sldId id="510" r:id="rId17"/>
    <p:sldId id="518" r:id="rId18"/>
    <p:sldId id="519" r:id="rId19"/>
    <p:sldId id="520" r:id="rId20"/>
    <p:sldId id="511" r:id="rId21"/>
    <p:sldId id="515" r:id="rId22"/>
    <p:sldId id="514" r:id="rId23"/>
    <p:sldId id="513" r:id="rId24"/>
    <p:sldId id="512" r:id="rId25"/>
    <p:sldId id="516" r:id="rId26"/>
    <p:sldId id="517" r:id="rId27"/>
    <p:sldId id="411" r:id="rId28"/>
    <p:sldId id="437" r:id="rId29"/>
    <p:sldId id="412" r:id="rId30"/>
    <p:sldId id="413" r:id="rId31"/>
    <p:sldId id="414" r:id="rId32"/>
    <p:sldId id="415" r:id="rId33"/>
    <p:sldId id="438" r:id="rId34"/>
    <p:sldId id="416" r:id="rId35"/>
    <p:sldId id="488" r:id="rId36"/>
    <p:sldId id="439" r:id="rId37"/>
    <p:sldId id="493" r:id="rId38"/>
    <p:sldId id="489" r:id="rId39"/>
    <p:sldId id="490" r:id="rId40"/>
    <p:sldId id="495" r:id="rId41"/>
    <p:sldId id="494" r:id="rId42"/>
    <p:sldId id="521" r:id="rId43"/>
    <p:sldId id="522" r:id="rId44"/>
    <p:sldId id="276" r:id="rId45"/>
    <p:sldId id="523" r:id="rId46"/>
    <p:sldId id="263" r:id="rId47"/>
    <p:sldId id="351" r:id="rId48"/>
    <p:sldId id="352" r:id="rId49"/>
    <p:sldId id="442" r:id="rId50"/>
    <p:sldId id="441" r:id="rId51"/>
    <p:sldId id="264" r:id="rId52"/>
    <p:sldId id="371" r:id="rId53"/>
    <p:sldId id="356" r:id="rId54"/>
    <p:sldId id="357" r:id="rId55"/>
    <p:sldId id="353" r:id="rId56"/>
    <p:sldId id="354" r:id="rId57"/>
    <p:sldId id="355" r:id="rId58"/>
    <p:sldId id="359" r:id="rId59"/>
    <p:sldId id="369" r:id="rId60"/>
    <p:sldId id="372" r:id="rId61"/>
    <p:sldId id="380" r:id="rId62"/>
    <p:sldId id="379" r:id="rId63"/>
    <p:sldId id="358" r:id="rId64"/>
    <p:sldId id="378" r:id="rId65"/>
    <p:sldId id="461" r:id="rId66"/>
    <p:sldId id="381" r:id="rId67"/>
    <p:sldId id="449" r:id="rId68"/>
    <p:sldId id="444" r:id="rId69"/>
    <p:sldId id="445" r:id="rId70"/>
    <p:sldId id="446" r:id="rId71"/>
    <p:sldId id="447" r:id="rId72"/>
    <p:sldId id="448" r:id="rId73"/>
    <p:sldId id="453" r:id="rId74"/>
    <p:sldId id="455" r:id="rId75"/>
    <p:sldId id="456" r:id="rId76"/>
    <p:sldId id="452" r:id="rId77"/>
    <p:sldId id="363" r:id="rId78"/>
    <p:sldId id="382" r:id="rId79"/>
    <p:sldId id="364" r:id="rId80"/>
    <p:sldId id="383" r:id="rId81"/>
    <p:sldId id="457" r:id="rId82"/>
    <p:sldId id="451" r:id="rId83"/>
    <p:sldId id="384" r:id="rId84"/>
    <p:sldId id="385" r:id="rId85"/>
    <p:sldId id="458" r:id="rId86"/>
    <p:sldId id="460" r:id="rId87"/>
    <p:sldId id="459" r:id="rId88"/>
    <p:sldId id="462" r:id="rId89"/>
    <p:sldId id="467" r:id="rId90"/>
    <p:sldId id="468" r:id="rId91"/>
    <p:sldId id="470" r:id="rId92"/>
    <p:sldId id="469" r:id="rId93"/>
    <p:sldId id="471" r:id="rId94"/>
    <p:sldId id="480" r:id="rId95"/>
    <p:sldId id="473" r:id="rId96"/>
    <p:sldId id="365" r:id="rId97"/>
    <p:sldId id="472" r:id="rId98"/>
    <p:sldId id="366" r:id="rId99"/>
    <p:sldId id="474" r:id="rId100"/>
    <p:sldId id="478" r:id="rId101"/>
    <p:sldId id="477" r:id="rId102"/>
    <p:sldId id="475" r:id="rId103"/>
    <p:sldId id="476" r:id="rId104"/>
    <p:sldId id="386" r:id="rId105"/>
    <p:sldId id="487" r:id="rId106"/>
    <p:sldId id="479" r:id="rId107"/>
    <p:sldId id="375" r:id="rId108"/>
    <p:sldId id="377" r:id="rId10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99"/>
    <a:srgbClr val="009999"/>
    <a:srgbClr val="FFFFFF"/>
    <a:srgbClr val="31869D"/>
    <a:srgbClr val="4444E8"/>
    <a:srgbClr val="4E4EF6"/>
    <a:srgbClr val="5555FF"/>
    <a:srgbClr val="4141FF"/>
    <a:srgbClr val="6666FF"/>
    <a:srgbClr val="252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1397" autoAdjust="0"/>
  </p:normalViewPr>
  <p:slideViewPr>
    <p:cSldViewPr>
      <p:cViewPr varScale="1">
        <p:scale>
          <a:sx n="157" d="100"/>
          <a:sy n="157" d="100"/>
        </p:scale>
        <p:origin x="2000" y="88"/>
      </p:cViewPr>
      <p:guideLst>
        <p:guide orient="horz" pos="2160"/>
        <p:guide pos="2880"/>
      </p:guideLst>
    </p:cSldViewPr>
  </p:slideViewPr>
  <p:outlineViewPr>
    <p:cViewPr>
      <p:scale>
        <a:sx n="33" d="100"/>
        <a:sy n="33" d="100"/>
      </p:scale>
      <p:origin x="0" y="-22210"/>
    </p:cViewPr>
  </p:outlineViewPr>
  <p:notesTextViewPr>
    <p:cViewPr>
      <p:scale>
        <a:sx n="3" d="2"/>
        <a:sy n="3" d="2"/>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2022/4/25</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81</a:t>
            </a:fld>
            <a:endParaRPr kumimoji="1" lang="ja-JP" altLang="en-US"/>
          </a:p>
        </p:txBody>
      </p:sp>
    </p:spTree>
    <p:extLst>
      <p:ext uri="{BB962C8B-B14F-4D97-AF65-F5344CB8AC3E}">
        <p14:creationId xmlns:p14="http://schemas.microsoft.com/office/powerpoint/2010/main" val="41549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87</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88</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89</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90</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91</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92</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93</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96</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97</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52f82895b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52f82895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956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107</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4686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108</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1246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46</a:t>
            </a:fld>
            <a:endParaRPr kumimoji="1" lang="ja-JP" altLang="en-US"/>
          </a:p>
        </p:txBody>
      </p:sp>
    </p:spTree>
    <p:extLst>
      <p:ext uri="{BB962C8B-B14F-4D97-AF65-F5344CB8AC3E}">
        <p14:creationId xmlns:p14="http://schemas.microsoft.com/office/powerpoint/2010/main" val="192922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47</a:t>
            </a:fld>
            <a:endParaRPr kumimoji="1" lang="ja-JP" altLang="en-US"/>
          </a:p>
        </p:txBody>
      </p:sp>
    </p:spTree>
    <p:extLst>
      <p:ext uri="{BB962C8B-B14F-4D97-AF65-F5344CB8AC3E}">
        <p14:creationId xmlns:p14="http://schemas.microsoft.com/office/powerpoint/2010/main" val="3757948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48</a:t>
            </a:fld>
            <a:endParaRPr kumimoji="1" lang="ja-JP" altLang="en-US"/>
          </a:p>
        </p:txBody>
      </p:sp>
    </p:spTree>
    <p:extLst>
      <p:ext uri="{BB962C8B-B14F-4D97-AF65-F5344CB8AC3E}">
        <p14:creationId xmlns:p14="http://schemas.microsoft.com/office/powerpoint/2010/main" val="369783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04EF3-5C7D-4D85-9999-033EF01FAD76}" type="slidenum">
              <a:rPr lang="en-US" altLang="ja-JP"/>
              <a:pPr/>
              <a:t>58</a:t>
            </a:fld>
            <a:endParaRPr lang="en-US" altLang="ja-JP"/>
          </a:p>
        </p:txBody>
      </p:sp>
      <p:sp>
        <p:nvSpPr>
          <p:cNvPr id="476162" name="Rectangle 2"/>
          <p:cNvSpPr>
            <a:spLocks noGrp="1" noRot="1" noChangeAspect="1" noChangeArrowheads="1" noTextEdit="1"/>
          </p:cNvSpPr>
          <p:nvPr>
            <p:ph type="sldImg"/>
          </p:nvPr>
        </p:nvSpPr>
        <p:spPr>
          <a:xfrm>
            <a:off x="819150" y="161925"/>
            <a:ext cx="5219700" cy="3914775"/>
          </a:xfrm>
          <a:ln/>
        </p:spPr>
      </p:sp>
      <p:sp>
        <p:nvSpPr>
          <p:cNvPr id="476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51850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73</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2978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74</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87560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75</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31131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8372875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8591109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62" r:id="rId7"/>
    <p:sldLayoutId id="2147483667" r:id="rId8"/>
    <p:sldLayoutId id="2147483668" r:id="rId9"/>
    <p:sldLayoutId id="2147483676" r:id="rId10"/>
    <p:sldLayoutId id="2147483677" r:id="rId11"/>
    <p:sldLayoutId id="2147483678" r:id="rId12"/>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people.eecs.berkeley.edu/~krste/papers/EECS-2016-1.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9.wmf"/><Relationship Id="rId1" Type="http://schemas.openxmlformats.org/officeDocument/2006/relationships/slideLayout" Target="../slideLayouts/slideLayout2.xml"/><Relationship Id="rId6" Type="http://schemas.openxmlformats.org/officeDocument/2006/relationships/image" Target="../media/image5.png"/><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7.w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wmf"/></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wmf"/><Relationship Id="rId4" Type="http://schemas.openxmlformats.org/officeDocument/2006/relationships/image" Target="../media/image9.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7.wmf"/><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データをとってくるのにメモリだと</a:t>
            </a:r>
            <a:r>
              <a:rPr kumimoji="1" lang="en-US" altLang="ja-JP" dirty="0"/>
              <a:t>100ns</a:t>
            </a:r>
            <a:r>
              <a:rPr kumimoji="1" lang="ja-JP" altLang="en-US" dirty="0"/>
              <a:t>程度、ハードディスクだと</a:t>
            </a:r>
            <a:r>
              <a:rPr kumimoji="1" lang="en-US" altLang="ja-JP" dirty="0"/>
              <a:t>10^6ns</a:t>
            </a:r>
            <a:r>
              <a:rPr kumimoji="1" lang="ja-JP" altLang="en-US" dirty="0"/>
              <a:t>程度だとあったがハードディスクより早い</a:t>
            </a:r>
            <a:r>
              <a:rPr kumimoji="1" lang="en-US" altLang="ja-JP" dirty="0"/>
              <a:t>SSD</a:t>
            </a:r>
            <a:r>
              <a:rPr kumimoji="1" lang="ja-JP" altLang="en-US" dirty="0"/>
              <a:t>はどのくらいの速度なのでしょうか</a:t>
            </a:r>
            <a:endParaRPr kumimoji="1" lang="en-US" altLang="ja-JP" dirty="0"/>
          </a:p>
          <a:p>
            <a:pPr lvl="1"/>
            <a:endParaRPr lang="en-US" altLang="ja-JP" dirty="0"/>
          </a:p>
          <a:p>
            <a:pPr lvl="1"/>
            <a:r>
              <a:rPr kumimoji="1" lang="en-US" altLang="ja-JP" dirty="0"/>
              <a:t>10^5 ns </a:t>
            </a:r>
            <a:r>
              <a:rPr kumimoji="1" lang="ja-JP" altLang="en-US" dirty="0"/>
              <a:t>程度</a:t>
            </a:r>
            <a:r>
              <a:rPr kumimoji="1" lang="en-US" altLang="ja-JP" dirty="0"/>
              <a:t>?</a:t>
            </a:r>
            <a:r>
              <a:rPr kumimoji="1" lang="ja-JP" altLang="en-US" dirty="0"/>
              <a:t>らしい</a:t>
            </a:r>
          </a:p>
        </p:txBody>
      </p:sp>
    </p:spTree>
    <p:extLst>
      <p:ext uri="{BB962C8B-B14F-4D97-AF65-F5344CB8AC3E}">
        <p14:creationId xmlns:p14="http://schemas.microsoft.com/office/powerpoint/2010/main" val="301298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の論理的な動作と，それを実現する物理的な回路の繋がり</a:t>
            </a:r>
            <a:endParaRPr lang="en-US" altLang="ja-JP" dirty="0"/>
          </a:p>
          <a:p>
            <a:pPr lvl="1"/>
            <a:r>
              <a:rPr lang="ja-JP" altLang="en-US" dirty="0"/>
              <a:t>それら論理回路の遅延</a:t>
            </a:r>
            <a:endParaRPr lang="en-US" altLang="ja-JP" dirty="0"/>
          </a:p>
          <a:p>
            <a:r>
              <a:rPr lang="ja-JP" altLang="en-US" dirty="0"/>
              <a:t>論理回路の復習から始めて，遅延が何できまるのかまで</a:t>
            </a:r>
            <a:r>
              <a:rPr lang="ja-JP" altLang="en-US" dirty="0" err="1"/>
              <a:t>を</a:t>
            </a:r>
            <a:r>
              <a:rPr lang="ja-JP" altLang="en-US" dirty="0"/>
              <a:t>説明</a:t>
            </a:r>
          </a:p>
          <a:p>
            <a:pPr lvl="1"/>
            <a:r>
              <a:rPr lang="ja-JP" altLang="en-US" dirty="0"/>
              <a:t>論理回路と，その設計</a:t>
            </a:r>
            <a:endParaRPr lang="en-US" altLang="ja-JP" dirty="0"/>
          </a:p>
          <a:p>
            <a:pPr lvl="1"/>
            <a:r>
              <a:rPr lang="en-US" altLang="ja-JP" dirty="0"/>
              <a:t>CMOS </a:t>
            </a:r>
            <a:r>
              <a:rPr lang="ja-JP" altLang="en-US" dirty="0"/>
              <a:t>による実現</a:t>
            </a:r>
            <a:endParaRPr lang="en-US" altLang="ja-JP" dirty="0"/>
          </a:p>
          <a:p>
            <a:pPr lvl="1"/>
            <a:r>
              <a:rPr lang="ja-JP" altLang="en-US" dirty="0"/>
              <a:t>遅延</a:t>
            </a:r>
            <a:endParaRPr kumimoji="1" lang="en-US" altLang="ja-JP" dirty="0"/>
          </a:p>
          <a:p>
            <a:r>
              <a:rPr kumimoji="1" lang="ja-JP" altLang="en-US" sz="1400" dirty="0"/>
              <a:t>この講義資料では（ていうか，今後の資料も結構），一部，五島先生の「ディジタル回路」の講義資料の図を使用しています</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a:t>パスワード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a:p>
            <a:r>
              <a:rPr kumimoji="1" lang="ja-JP" altLang="en-US" dirty="0">
                <a:solidFill>
                  <a:schemeClr val="accent5"/>
                </a:solidFill>
              </a:rPr>
              <a:t>次週の </a:t>
            </a:r>
            <a:r>
              <a:rPr kumimoji="1" lang="en-US" altLang="ja-JP" dirty="0">
                <a:solidFill>
                  <a:schemeClr val="accent5"/>
                </a:solidFill>
              </a:rPr>
              <a:t>5/2 </a:t>
            </a:r>
            <a:r>
              <a:rPr kumimoji="1" lang="ja-JP" altLang="en-US" dirty="0">
                <a:solidFill>
                  <a:schemeClr val="accent5"/>
                </a:solidFill>
              </a:rPr>
              <a:t>は休講です</a:t>
            </a:r>
          </a:p>
        </p:txBody>
      </p:sp>
    </p:spTree>
    <p:extLst>
      <p:ext uri="{BB962C8B-B14F-4D97-AF65-F5344CB8AC3E}">
        <p14:creationId xmlns:p14="http://schemas.microsoft.com/office/powerpoint/2010/main" val="1502560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ボツ資料</a:t>
            </a:r>
          </a:p>
        </p:txBody>
      </p:sp>
      <p:sp>
        <p:nvSpPr>
          <p:cNvPr id="3" name="テキスト プレースホルダー 2"/>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121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t>1</a:t>
            </a:r>
            <a:r>
              <a:rPr lang="ja-JP" altLang="en-US" dirty="0"/>
              <a:t>入力の論理関数は </a:t>
            </a:r>
            <a:r>
              <a:rPr lang="en-US" altLang="ja-JP" dirty="0"/>
              <a:t>{AND, OR, NOT} </a:t>
            </a:r>
            <a:r>
              <a:rPr lang="ja-JP" altLang="en-US" dirty="0"/>
              <a:t>の組合せで表現できる</a:t>
            </a:r>
            <a:endParaRPr lang="en-US" altLang="ja-JP" dirty="0"/>
          </a:p>
          <a:p>
            <a:pPr marL="838200" lvl="1" indent="-381000">
              <a:buFont typeface="Wingdings" pitchFamily="2" charset="2"/>
              <a:buAutoNum type="arabicPeriod"/>
            </a:pPr>
            <a:r>
              <a:rPr lang="ja-JP" altLang="en-US" dirty="0">
                <a:solidFill>
                  <a:schemeClr val="bg1">
                    <a:lumMod val="65000"/>
                  </a:schemeClr>
                </a:solidFill>
              </a:rPr>
              <a:t> </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rPr>
              <a:t> </a:t>
            </a:r>
            <a:r>
              <a:rPr lang="ja-JP" altLang="en-US" dirty="0">
                <a:solidFill>
                  <a:schemeClr val="bg1">
                    <a:lumMod val="65000"/>
                  </a:schemeClr>
                </a:solidFill>
              </a:rPr>
              <a:t>入力の関数を </a:t>
            </a:r>
            <a:r>
              <a:rPr lang="en-US" altLang="ja-JP" dirty="0">
                <a:solidFill>
                  <a:schemeClr val="bg1">
                    <a:lumMod val="65000"/>
                  </a:schemeClr>
                </a:solidFill>
              </a:rPr>
              <a:t>{AND, OR, NOT} </a:t>
            </a:r>
            <a:r>
              <a:rPr lang="ja-JP" altLang="en-US" dirty="0">
                <a:solidFill>
                  <a:schemeClr val="bg1">
                    <a:lumMod val="65000"/>
                  </a:schemeClr>
                </a:solidFill>
              </a:rPr>
              <a:t>の組合せで表現できたと仮定して，</a:t>
            </a:r>
            <a:br>
              <a:rPr lang="en-US" altLang="ja-JP" dirty="0">
                <a:solidFill>
                  <a:schemeClr val="bg1">
                    <a:lumMod val="65000"/>
                  </a:schemeClr>
                </a:solidFill>
              </a:rPr>
            </a:br>
            <a:r>
              <a:rPr lang="en-US" altLang="ja-JP" dirty="0">
                <a:solidFill>
                  <a:schemeClr val="bg1">
                    <a:lumMod val="65000"/>
                  </a:schemeClr>
                </a:solidFill>
                <a:latin typeface="Times New Roman" pitchFamily="18" charset="0"/>
              </a:rPr>
              <a:t>(</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latin typeface="Times New Roman" pitchFamily="18" charset="0"/>
              </a:rPr>
              <a:t> + 1)</a:t>
            </a:r>
            <a:r>
              <a:rPr lang="en-US" altLang="ja-JP" dirty="0">
                <a:solidFill>
                  <a:schemeClr val="bg1">
                    <a:lumMod val="65000"/>
                  </a:schemeClr>
                </a:solidFill>
              </a:rPr>
              <a:t> </a:t>
            </a:r>
            <a:r>
              <a:rPr lang="ja-JP" altLang="en-US" dirty="0">
                <a:solidFill>
                  <a:schemeClr val="bg1">
                    <a:lumMod val="65000"/>
                  </a:schemeClr>
                </a:solidFill>
              </a:rPr>
              <a:t>入力の関数が表現できることをいう</a:t>
            </a:r>
            <a:endParaRPr lang="en-US" altLang="ja-JP" dirty="0">
              <a:solidFill>
                <a:schemeClr val="bg1">
                  <a:lumMod val="65000"/>
                </a:schemeClr>
              </a:solidFill>
            </a:endParaRPr>
          </a:p>
        </p:txBody>
      </p:sp>
      <p:graphicFrame>
        <p:nvGraphicFramePr>
          <p:cNvPr id="40" name="Group 129"/>
          <p:cNvGraphicFramePr>
            <a:graphicFrameLocks/>
          </p:cNvGraphicFramePr>
          <p:nvPr/>
        </p:nvGraphicFramePr>
        <p:xfrm>
          <a:off x="3491988" y="2978995"/>
          <a:ext cx="1800225" cy="1349376"/>
        </p:xfrm>
        <a:graphic>
          <a:graphicData uri="http://schemas.openxmlformats.org/drawingml/2006/table">
            <a:tbl>
              <a:tblPr/>
              <a:tblGrid>
                <a:gridCol w="360363">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3</a:t>
                      </a:r>
                    </a:p>
                  </a:txBody>
                  <a:tcPr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41" name="Rectangle 118"/>
          <p:cNvSpPr>
            <a:spLocks noChangeArrowheads="1"/>
          </p:cNvSpPr>
          <p:nvPr/>
        </p:nvSpPr>
        <p:spPr bwMode="auto">
          <a:xfrm>
            <a:off x="2049718"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0</a:t>
            </a:r>
            <a:r>
              <a:rPr lang="en-US" altLang="ja-JP" sz="2000" baseline="0" dirty="0">
                <a:ea typeface="MeiryoKe_PGothic" pitchFamily="50" charset="-128"/>
              </a:rPr>
              <a:t> = 0</a:t>
            </a:r>
          </a:p>
        </p:txBody>
      </p:sp>
      <p:sp>
        <p:nvSpPr>
          <p:cNvPr id="42" name="Rectangle 119"/>
          <p:cNvSpPr>
            <a:spLocks noChangeArrowheads="1"/>
          </p:cNvSpPr>
          <p:nvPr/>
        </p:nvSpPr>
        <p:spPr bwMode="auto">
          <a:xfrm>
            <a:off x="3489581"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1</a:t>
            </a:r>
            <a:r>
              <a:rPr lang="en-US" altLang="ja-JP" sz="2000" baseline="0" dirty="0">
                <a:ea typeface="MeiryoKe_PGothic" pitchFamily="50" charset="-128"/>
              </a:rPr>
              <a:t> = </a:t>
            </a: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43" name="Rectangle 120"/>
          <p:cNvSpPr>
            <a:spLocks noChangeArrowheads="1"/>
          </p:cNvSpPr>
          <p:nvPr/>
        </p:nvSpPr>
        <p:spPr bwMode="auto">
          <a:xfrm>
            <a:off x="4929443"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2</a:t>
            </a:r>
            <a:r>
              <a:rPr lang="en-US" altLang="ja-JP" sz="2000" baseline="0" dirty="0">
                <a:ea typeface="MeiryoKe_PGothic" pitchFamily="50" charset="-128"/>
              </a:rPr>
              <a:t> = </a:t>
            </a:r>
            <a:r>
              <a:rPr lang="en-US" altLang="ja-JP" sz="2000" i="1" spc="-300" baseline="0" dirty="0">
                <a:ea typeface="MeiryoKe_PGothic" pitchFamily="50" charset="-128"/>
              </a:rPr>
              <a:t>i’</a:t>
            </a:r>
            <a:r>
              <a:rPr lang="en-US" altLang="ja-JP" sz="2000" spc="-300" baseline="-25000" dirty="0">
                <a:ea typeface="MeiryoKe_PGothic" pitchFamily="50" charset="-128"/>
              </a:rPr>
              <a:t>1</a:t>
            </a:r>
          </a:p>
        </p:txBody>
      </p:sp>
      <p:sp>
        <p:nvSpPr>
          <p:cNvPr id="44" name="Rectangle 121"/>
          <p:cNvSpPr>
            <a:spLocks noChangeArrowheads="1"/>
          </p:cNvSpPr>
          <p:nvPr/>
        </p:nvSpPr>
        <p:spPr bwMode="auto">
          <a:xfrm>
            <a:off x="6369306"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3</a:t>
            </a:r>
            <a:r>
              <a:rPr lang="en-US" altLang="ja-JP" sz="2000" baseline="0" dirty="0">
                <a:ea typeface="MeiryoKe_PGothic" pitchFamily="50" charset="-128"/>
              </a:rPr>
              <a:t> = </a:t>
            </a:r>
            <a:r>
              <a:rPr kumimoji="0" lang="en-US" altLang="ja-JP" baseline="0" dirty="0">
                <a:ea typeface="MeiryoKe_PGothic" pitchFamily="50" charset="-128"/>
              </a:rPr>
              <a:t>1</a:t>
            </a:r>
            <a:endParaRPr lang="en-US" altLang="ja-JP" sz="2000" baseline="-25000" dirty="0">
              <a:ea typeface="MeiryoKe_PGothic" pitchFamily="50" charset="-128"/>
            </a:endParaRPr>
          </a:p>
        </p:txBody>
      </p:sp>
      <p:cxnSp>
        <p:nvCxnSpPr>
          <p:cNvPr id="45" name="AutoShape 122"/>
          <p:cNvCxnSpPr>
            <a:cxnSpLocks noChangeShapeType="1"/>
            <a:stCxn id="41" idx="0"/>
          </p:cNvCxnSpPr>
          <p:nvPr/>
        </p:nvCxnSpPr>
        <p:spPr bwMode="auto">
          <a:xfrm rot="16200000">
            <a:off x="2906175" y="3832916"/>
            <a:ext cx="630238" cy="1622425"/>
          </a:xfrm>
          <a:prstGeom prst="curvedConnector3">
            <a:avLst>
              <a:gd name="adj1" fmla="val 50125"/>
            </a:avLst>
          </a:prstGeom>
          <a:noFill/>
          <a:ln w="9525">
            <a:solidFill>
              <a:schemeClr val="tx1"/>
            </a:solidFill>
            <a:round/>
            <a:headEnd/>
            <a:tailEnd type="stealth" w="med" len="med"/>
          </a:ln>
          <a:effectLst/>
        </p:spPr>
      </p:cxnSp>
      <p:cxnSp>
        <p:nvCxnSpPr>
          <p:cNvPr id="46" name="AutoShape 123"/>
          <p:cNvCxnSpPr>
            <a:cxnSpLocks noChangeShapeType="1"/>
            <a:stCxn id="42" idx="0"/>
          </p:cNvCxnSpPr>
          <p:nvPr/>
        </p:nvCxnSpPr>
        <p:spPr bwMode="auto">
          <a:xfrm rot="16200000">
            <a:off x="3805493" y="4373460"/>
            <a:ext cx="630238" cy="541338"/>
          </a:xfrm>
          <a:prstGeom prst="curvedConnector3">
            <a:avLst>
              <a:gd name="adj1" fmla="val 50125"/>
            </a:avLst>
          </a:prstGeom>
          <a:noFill/>
          <a:ln w="9525">
            <a:solidFill>
              <a:schemeClr val="tx1"/>
            </a:solidFill>
            <a:round/>
            <a:headEnd/>
            <a:tailEnd type="stealth" w="med" len="med"/>
          </a:ln>
          <a:effectLst/>
        </p:spPr>
      </p:cxnSp>
      <p:cxnSp>
        <p:nvCxnSpPr>
          <p:cNvPr id="47" name="AutoShape 124"/>
          <p:cNvCxnSpPr>
            <a:cxnSpLocks noChangeShapeType="1"/>
            <a:stCxn id="43" idx="0"/>
          </p:cNvCxnSpPr>
          <p:nvPr/>
        </p:nvCxnSpPr>
        <p:spPr bwMode="auto">
          <a:xfrm rot="5400000" flipH="1">
            <a:off x="4705606" y="4375047"/>
            <a:ext cx="630238" cy="538163"/>
          </a:xfrm>
          <a:prstGeom prst="curvedConnector3">
            <a:avLst>
              <a:gd name="adj1" fmla="val 50125"/>
            </a:avLst>
          </a:prstGeom>
          <a:noFill/>
          <a:ln w="9525">
            <a:solidFill>
              <a:schemeClr val="tx1"/>
            </a:solidFill>
            <a:round/>
            <a:headEnd/>
            <a:tailEnd type="stealth" w="med" len="med"/>
          </a:ln>
          <a:effectLst/>
        </p:spPr>
      </p:cxnSp>
      <p:cxnSp>
        <p:nvCxnSpPr>
          <p:cNvPr id="48" name="AutoShape 125"/>
          <p:cNvCxnSpPr>
            <a:cxnSpLocks noChangeShapeType="1"/>
            <a:stCxn id="44" idx="0"/>
          </p:cNvCxnSpPr>
          <p:nvPr/>
        </p:nvCxnSpPr>
        <p:spPr bwMode="auto">
          <a:xfrm rot="5400000" flipH="1">
            <a:off x="5605718" y="3835298"/>
            <a:ext cx="630238" cy="1617662"/>
          </a:xfrm>
          <a:prstGeom prst="curvedConnector3">
            <a:avLst>
              <a:gd name="adj1" fmla="val 50125"/>
            </a:avLst>
          </a:prstGeom>
          <a:noFill/>
          <a:ln w="9525">
            <a:solidFill>
              <a:schemeClr val="tx1"/>
            </a:solidFill>
            <a:round/>
            <a:headEnd/>
            <a:tailEnd type="stealth" w="med" len="med"/>
          </a:ln>
          <a:effectLst/>
        </p:spPr>
      </p:cxnSp>
      <p:sp>
        <p:nvSpPr>
          <p:cNvPr id="49" name="Rectangle 130"/>
          <p:cNvSpPr>
            <a:spLocks noChangeArrowheads="1"/>
          </p:cNvSpPr>
          <p:nvPr/>
        </p:nvSpPr>
        <p:spPr bwMode="auto">
          <a:xfrm>
            <a:off x="2037004" y="5513299"/>
            <a:ext cx="720725" cy="719138"/>
          </a:xfrm>
          <a:prstGeom prst="rect">
            <a:avLst/>
          </a:prstGeom>
          <a:noFill/>
          <a:ln w="12700">
            <a:solidFill>
              <a:schemeClr val="accent5"/>
            </a:solidFill>
            <a:prstDash val="dash"/>
            <a:miter lim="800000"/>
            <a:headEnd/>
            <a:tailEnd/>
          </a:ln>
          <a:effectLst/>
        </p:spPr>
        <p:txBody>
          <a:bodyPr wrap="none" anchor="ctr"/>
          <a:lstStyle/>
          <a:p>
            <a:endParaRPr lang="ja-JP" altLang="en-US" dirty="0">
              <a:ea typeface="MeiryoKe_PGothic" pitchFamily="50" charset="-128"/>
            </a:endParaRPr>
          </a:p>
        </p:txBody>
      </p:sp>
      <p:sp>
        <p:nvSpPr>
          <p:cNvPr id="50" name="Rectangle 131"/>
          <p:cNvSpPr>
            <a:spLocks noChangeArrowheads="1"/>
          </p:cNvSpPr>
          <p:nvPr/>
        </p:nvSpPr>
        <p:spPr bwMode="auto">
          <a:xfrm>
            <a:off x="3484812" y="5513299"/>
            <a:ext cx="720725" cy="719138"/>
          </a:xfrm>
          <a:prstGeom prst="rect">
            <a:avLst/>
          </a:prstGeom>
          <a:noFill/>
          <a:ln w="12700">
            <a:solidFill>
              <a:schemeClr val="accent3"/>
            </a:solidFill>
            <a:prstDash val="dash"/>
            <a:miter lim="800000"/>
            <a:headEnd/>
            <a:tailEnd/>
          </a:ln>
          <a:effectLst/>
        </p:spPr>
        <p:txBody>
          <a:bodyPr wrap="none" anchor="ctr"/>
          <a:lstStyle/>
          <a:p>
            <a:endParaRPr lang="ja-JP" altLang="en-US" dirty="0">
              <a:ea typeface="MeiryoKe_PGothic" pitchFamily="50" charset="-128"/>
            </a:endParaRPr>
          </a:p>
        </p:txBody>
      </p:sp>
      <p:sp>
        <p:nvSpPr>
          <p:cNvPr id="51" name="Rectangle 132"/>
          <p:cNvSpPr>
            <a:spLocks noChangeArrowheads="1"/>
          </p:cNvSpPr>
          <p:nvPr/>
        </p:nvSpPr>
        <p:spPr bwMode="auto">
          <a:xfrm>
            <a:off x="4932620" y="5513299"/>
            <a:ext cx="720725" cy="719138"/>
          </a:xfrm>
          <a:prstGeom prst="rect">
            <a:avLst/>
          </a:prstGeom>
          <a:noFill/>
          <a:ln w="12700">
            <a:solidFill>
              <a:schemeClr val="accent6"/>
            </a:solidFill>
            <a:prstDash val="dash"/>
            <a:miter lim="800000"/>
            <a:headEnd/>
            <a:tailEnd/>
          </a:ln>
          <a:effectLst/>
        </p:spPr>
        <p:txBody>
          <a:bodyPr wrap="none" anchor="ctr"/>
          <a:lstStyle/>
          <a:p>
            <a:endParaRPr lang="ja-JP" altLang="en-US" dirty="0">
              <a:ea typeface="MeiryoKe_PGothic" pitchFamily="50" charset="-128"/>
            </a:endParaRPr>
          </a:p>
        </p:txBody>
      </p:sp>
      <p:sp>
        <p:nvSpPr>
          <p:cNvPr id="52" name="Rectangle 133"/>
          <p:cNvSpPr>
            <a:spLocks noChangeArrowheads="1"/>
          </p:cNvSpPr>
          <p:nvPr/>
        </p:nvSpPr>
        <p:spPr bwMode="auto">
          <a:xfrm>
            <a:off x="6380428" y="5513299"/>
            <a:ext cx="720725" cy="719138"/>
          </a:xfrm>
          <a:prstGeom prst="rect">
            <a:avLst/>
          </a:prstGeom>
          <a:noFill/>
          <a:ln w="12700">
            <a:solidFill>
              <a:schemeClr val="accent4"/>
            </a:solidFill>
            <a:prstDash val="dash"/>
            <a:miter lim="800000"/>
            <a:headEnd/>
            <a:tailEnd/>
          </a:ln>
          <a:effectLst/>
        </p:spPr>
        <p:txBody>
          <a:bodyPr wrap="none" anchor="ctr"/>
          <a:lstStyle/>
          <a:p>
            <a:endParaRPr lang="ja-JP" altLang="en-US" dirty="0">
              <a:ea typeface="MeiryoKe_PGothic" pitchFamily="50" charset="-128"/>
            </a:endParaRPr>
          </a:p>
        </p:txBody>
      </p:sp>
      <p:sp>
        <p:nvSpPr>
          <p:cNvPr id="53" name="Rectangle 134"/>
          <p:cNvSpPr>
            <a:spLocks noChangeArrowheads="1"/>
          </p:cNvSpPr>
          <p:nvPr/>
        </p:nvSpPr>
        <p:spPr bwMode="auto">
          <a:xfrm>
            <a:off x="2037004"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0</a:t>
            </a:r>
          </a:p>
        </p:txBody>
      </p:sp>
      <p:sp>
        <p:nvSpPr>
          <p:cNvPr id="54" name="Rectangle 135"/>
          <p:cNvSpPr>
            <a:spLocks noChangeArrowheads="1"/>
          </p:cNvSpPr>
          <p:nvPr/>
        </p:nvSpPr>
        <p:spPr bwMode="auto">
          <a:xfrm>
            <a:off x="6380428"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1</a:t>
            </a:r>
          </a:p>
        </p:txBody>
      </p:sp>
      <p:sp>
        <p:nvSpPr>
          <p:cNvPr id="55" name="Line 136"/>
          <p:cNvSpPr>
            <a:spLocks noChangeShapeType="1"/>
          </p:cNvSpPr>
          <p:nvPr/>
        </p:nvSpPr>
        <p:spPr bwMode="auto">
          <a:xfrm>
            <a:off x="2398956"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Line 137"/>
          <p:cNvSpPr>
            <a:spLocks noChangeShapeType="1"/>
          </p:cNvSpPr>
          <p:nvPr/>
        </p:nvSpPr>
        <p:spPr bwMode="auto">
          <a:xfrm>
            <a:off x="6742380"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7" name="Line 138"/>
          <p:cNvSpPr>
            <a:spLocks noChangeShapeType="1"/>
          </p:cNvSpPr>
          <p:nvPr/>
        </p:nvSpPr>
        <p:spPr bwMode="auto">
          <a:xfrm>
            <a:off x="3484812" y="5875251"/>
            <a:ext cx="7191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8" name="Line 139"/>
          <p:cNvSpPr>
            <a:spLocks noChangeShapeType="1"/>
          </p:cNvSpPr>
          <p:nvPr/>
        </p:nvSpPr>
        <p:spPr bwMode="auto">
          <a:xfrm>
            <a:off x="4932620" y="5875251"/>
            <a:ext cx="719137"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59" name="Picture 140" descr="NOT"/>
          <p:cNvPicPr>
            <a:picLocks noChangeAspect="1" noChangeArrowheads="1"/>
          </p:cNvPicPr>
          <p:nvPr/>
        </p:nvPicPr>
        <p:blipFill>
          <a:blip r:embed="rId3" cstate="print"/>
          <a:srcRect/>
          <a:stretch>
            <a:fillRect/>
          </a:stretch>
        </p:blipFill>
        <p:spPr bwMode="auto">
          <a:xfrm>
            <a:off x="5023108" y="5603787"/>
            <a:ext cx="538163" cy="539750"/>
          </a:xfrm>
          <a:prstGeom prst="rect">
            <a:avLst/>
          </a:prstGeom>
          <a:noFill/>
        </p:spPr>
      </p:pic>
      <p:pic>
        <p:nvPicPr>
          <p:cNvPr id="60" name="Picture 141" descr="BUF"/>
          <p:cNvPicPr>
            <a:picLocks noChangeAspect="1" noChangeArrowheads="1"/>
          </p:cNvPicPr>
          <p:nvPr/>
        </p:nvPicPr>
        <p:blipFill>
          <a:blip r:embed="rId4" cstate="print"/>
          <a:srcRect/>
          <a:stretch>
            <a:fillRect/>
          </a:stretch>
        </p:blipFill>
        <p:spPr bwMode="auto">
          <a:xfrm>
            <a:off x="3575300" y="5603787"/>
            <a:ext cx="538163" cy="539750"/>
          </a:xfrm>
          <a:prstGeom prst="rect">
            <a:avLst/>
          </a:prstGeom>
          <a:noFill/>
        </p:spPr>
      </p:pic>
      <p:cxnSp>
        <p:nvCxnSpPr>
          <p:cNvPr id="61" name="直線コネクタ 60"/>
          <p:cNvCxnSpPr/>
          <p:nvPr/>
        </p:nvCxnSpPr>
        <p:spPr bwMode="auto">
          <a:xfrm>
            <a:off x="185602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p:cNvCxnSpPr/>
          <p:nvPr/>
        </p:nvCxnSpPr>
        <p:spPr bwMode="auto">
          <a:xfrm>
            <a:off x="276090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p:cNvCxnSpPr/>
          <p:nvPr/>
        </p:nvCxnSpPr>
        <p:spPr bwMode="auto">
          <a:xfrm>
            <a:off x="330383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p:cNvCxnSpPr/>
          <p:nvPr/>
        </p:nvCxnSpPr>
        <p:spPr bwMode="auto">
          <a:xfrm>
            <a:off x="420871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p:cNvCxnSpPr/>
          <p:nvPr/>
        </p:nvCxnSpPr>
        <p:spPr bwMode="auto">
          <a:xfrm>
            <a:off x="475164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6" name="直線コネクタ 65"/>
          <p:cNvCxnSpPr/>
          <p:nvPr/>
        </p:nvCxnSpPr>
        <p:spPr bwMode="auto">
          <a:xfrm>
            <a:off x="565652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7" name="直線コネクタ 66"/>
          <p:cNvCxnSpPr/>
          <p:nvPr/>
        </p:nvCxnSpPr>
        <p:spPr bwMode="auto">
          <a:xfrm>
            <a:off x="6199452"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p:cNvCxnSpPr/>
          <p:nvPr/>
        </p:nvCxnSpPr>
        <p:spPr bwMode="auto">
          <a:xfrm>
            <a:off x="7104332" y="5875251"/>
            <a:ext cx="180976" cy="158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1786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solidFill>
                  <a:schemeClr val="bg1">
                    <a:lumMod val="65000"/>
                  </a:schemeClr>
                </a:solidFill>
              </a:rPr>
              <a:t>1</a:t>
            </a:r>
            <a:r>
              <a:rPr lang="ja-JP" altLang="en-US" dirty="0">
                <a:solidFill>
                  <a:schemeClr val="bg1">
                    <a:lumMod val="65000"/>
                  </a:schemeClr>
                </a:solidFill>
              </a:rPr>
              <a:t>入力の論理関数は </a:t>
            </a:r>
            <a:r>
              <a:rPr lang="en-US" altLang="ja-JP" dirty="0">
                <a:solidFill>
                  <a:schemeClr val="bg1">
                    <a:lumMod val="65000"/>
                  </a:schemeClr>
                </a:solidFill>
              </a:rPr>
              <a:t>{AND, OR, NOT} </a:t>
            </a:r>
            <a:r>
              <a:rPr lang="ja-JP" altLang="en-US" dirty="0">
                <a:solidFill>
                  <a:schemeClr val="bg1">
                    <a:lumMod val="65000"/>
                  </a:schemeClr>
                </a:solidFill>
              </a:rPr>
              <a:t>の組合せで表現できる</a:t>
            </a:r>
            <a:endParaRPr lang="en-US" altLang="ja-JP" dirty="0">
              <a:solidFill>
                <a:schemeClr val="bg1">
                  <a:lumMod val="65000"/>
                </a:schemeClr>
              </a:solidFill>
            </a:endParaRPr>
          </a:p>
          <a:p>
            <a:pPr marL="838200" lvl="1" indent="-381000">
              <a:buFont typeface="Wingdings" pitchFamily="2" charset="2"/>
              <a:buAutoNum type="arabicPeriod"/>
            </a:pPr>
            <a:r>
              <a:rPr lang="ja-JP" altLang="en-US" dirty="0"/>
              <a:t> </a:t>
            </a:r>
            <a:r>
              <a:rPr lang="en-US" altLang="ja-JP" i="1" dirty="0">
                <a:latin typeface="Times New Roman" pitchFamily="18" charset="0"/>
              </a:rPr>
              <a:t>n</a:t>
            </a:r>
            <a:r>
              <a:rPr lang="en-US" altLang="ja-JP" dirty="0"/>
              <a:t> </a:t>
            </a:r>
            <a:r>
              <a:rPr lang="ja-JP" altLang="en-US" dirty="0"/>
              <a:t>入力の関数を </a:t>
            </a:r>
            <a:r>
              <a:rPr lang="en-US" altLang="ja-JP" dirty="0"/>
              <a:t>{AND, OR, NOT} </a:t>
            </a:r>
            <a:r>
              <a:rPr lang="ja-JP" altLang="en-US" dirty="0"/>
              <a:t>の組合せで表現できたと仮定して，</a:t>
            </a:r>
            <a:br>
              <a:rPr lang="en-US" altLang="ja-JP" dirty="0"/>
            </a:br>
            <a:r>
              <a:rPr lang="en-US" altLang="ja-JP" dirty="0">
                <a:latin typeface="Times New Roman" pitchFamily="18" charset="0"/>
              </a:rPr>
              <a:t>(</a:t>
            </a:r>
            <a:r>
              <a:rPr lang="en-US" altLang="ja-JP" i="1" dirty="0">
                <a:latin typeface="Times New Roman" pitchFamily="18" charset="0"/>
              </a:rPr>
              <a:t>n</a:t>
            </a:r>
            <a:r>
              <a:rPr lang="en-US" altLang="ja-JP" dirty="0">
                <a:latin typeface="Times New Roman" pitchFamily="18" charset="0"/>
              </a:rPr>
              <a:t> + 1)</a:t>
            </a:r>
            <a:r>
              <a:rPr lang="en-US" altLang="ja-JP" dirty="0"/>
              <a:t> </a:t>
            </a:r>
            <a:r>
              <a:rPr lang="ja-JP" altLang="en-US" dirty="0"/>
              <a:t>入力の関数が表現できることをいう</a:t>
            </a:r>
            <a:endParaRPr lang="en-US" altLang="ja-JP" dirty="0"/>
          </a:p>
        </p:txBody>
      </p:sp>
      <p:graphicFrame>
        <p:nvGraphicFramePr>
          <p:cNvPr id="6" name="Group 153"/>
          <p:cNvGraphicFramePr>
            <a:graphicFrameLocks/>
          </p:cNvGraphicFramePr>
          <p:nvPr/>
        </p:nvGraphicFramePr>
        <p:xfrm>
          <a:off x="583848" y="3041328"/>
          <a:ext cx="2699750" cy="3414461"/>
        </p:xfrm>
        <a:graphic>
          <a:graphicData uri="http://schemas.openxmlformats.org/drawingml/2006/table">
            <a:tbl>
              <a:tblPr/>
              <a:tblGrid>
                <a:gridCol w="53975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p>
                  </a:txBody>
                  <a:tcPr anchor="ctr" horzOverflow="overflow">
                    <a:lnL w="635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1"/>
                  </a:ext>
                </a:extLst>
              </a:tr>
              <a:tr h="365125">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2"/>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3"/>
                  </a:ext>
                </a:extLst>
              </a:tr>
              <a:tr h="36353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extLst>
                  <a:ext uri="{0D108BD9-81ED-4DB2-BD59-A6C34878D82A}">
                    <a16:rowId xmlns:a16="http://schemas.microsoft.com/office/drawing/2014/main" val="10004"/>
                  </a:ext>
                </a:extLst>
              </a:tr>
              <a:tr h="363538">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5"/>
                  </a:ext>
                </a:extLst>
              </a:tr>
              <a:tr h="366713">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6"/>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7"/>
                  </a:ext>
                </a:extLst>
              </a:tr>
              <a:tr h="266700">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extLst>
                  <a:ext uri="{0D108BD9-81ED-4DB2-BD59-A6C34878D82A}">
                    <a16:rowId xmlns:a16="http://schemas.microsoft.com/office/drawing/2014/main" val="10008"/>
                  </a:ext>
                </a:extLst>
              </a:tr>
            </a:tbl>
          </a:graphicData>
        </a:graphic>
      </p:graphicFrame>
      <p:sp>
        <p:nvSpPr>
          <p:cNvPr id="7" name="Text Box 143"/>
          <p:cNvSpPr txBox="1">
            <a:spLocks noChangeArrowheads="1"/>
          </p:cNvSpPr>
          <p:nvPr/>
        </p:nvSpPr>
        <p:spPr bwMode="auto">
          <a:xfrm>
            <a:off x="5445125" y="2860675"/>
            <a:ext cx="3575050" cy="719138"/>
          </a:xfrm>
          <a:prstGeom prst="rect">
            <a:avLst/>
          </a:prstGeom>
          <a:noFill/>
          <a:ln w="9525">
            <a:noFill/>
            <a:miter lim="800000"/>
            <a:headEnd/>
            <a:tailEnd/>
          </a:ln>
          <a:effectLst/>
        </p:spPr>
        <p:txBody>
          <a:bodyPr wrap="none" anchor="ctr"/>
          <a:lstStyle/>
          <a:p>
            <a:pPr algn="ctr"/>
            <a:r>
              <a:rPr lang="en-US" altLang="ja-JP" sz="2800" i="1" baseline="0" dirty="0">
                <a:ea typeface="ＭＳ ゴシック" pitchFamily="49" charset="-128"/>
              </a:rPr>
              <a:t>f</a:t>
            </a:r>
            <a:r>
              <a:rPr lang="en-US" altLang="ja-JP" sz="2800" baseline="0" dirty="0">
                <a:ea typeface="ＭＳ ゴシック" pitchFamily="49" charset="-128"/>
              </a:rPr>
              <a:t> = </a:t>
            </a:r>
            <a:r>
              <a:rPr lang="en-US" altLang="ja-JP" sz="2800" i="1" spc="-300" baseline="0" dirty="0">
                <a:ea typeface="ＭＳ ゴシック" pitchFamily="49" charset="-128"/>
              </a:rPr>
              <a:t>i’</a:t>
            </a:r>
            <a:r>
              <a:rPr lang="en-US" altLang="ja-JP" sz="2800" i="1" spc="-300" baseline="-25000" dirty="0">
                <a:ea typeface="ＭＳ ゴシック" pitchFamily="49" charset="-128"/>
              </a:rPr>
              <a:t>n</a:t>
            </a:r>
            <a:r>
              <a:rPr lang="en-US" altLang="ja-JP" sz="2800" spc="-3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5"/>
                </a:solidFill>
                <a:ea typeface="ＭＳ ゴシック" pitchFamily="49" charset="-128"/>
              </a:rPr>
              <a:t>f</a:t>
            </a:r>
            <a:r>
              <a:rPr lang="en-US" altLang="ja-JP" sz="2800" i="1" spc="-150" baseline="-25000" dirty="0">
                <a:solidFill>
                  <a:schemeClr val="accent5"/>
                </a:solidFill>
                <a:ea typeface="ＭＳ ゴシック" pitchFamily="49" charset="-128"/>
              </a:rPr>
              <a:t>n</a:t>
            </a:r>
            <a:r>
              <a:rPr lang="en-US" altLang="ja-JP" sz="2800" spc="-150" baseline="30000" dirty="0">
                <a:solidFill>
                  <a:schemeClr val="accent5"/>
                </a:solidFill>
                <a:ea typeface="ＭＳ ゴシック" pitchFamily="49" charset="-128"/>
              </a:rPr>
              <a:t>0</a:t>
            </a:r>
            <a:r>
              <a:rPr lang="en-US" altLang="ja-JP" sz="2800" baseline="0" dirty="0">
                <a:ea typeface="ＭＳ ゴシック" pitchFamily="49" charset="-128"/>
              </a:rPr>
              <a:t> + </a:t>
            </a:r>
            <a:r>
              <a:rPr lang="en-US" altLang="ja-JP" sz="2800" i="1" baseline="0" dirty="0">
                <a:ea typeface="ＭＳ ゴシック" pitchFamily="49" charset="-128"/>
              </a:rPr>
              <a:t>i</a:t>
            </a:r>
            <a:r>
              <a:rPr lang="en-US" altLang="ja-JP" sz="2800" i="1" baseline="-25000" dirty="0">
                <a:ea typeface="ＭＳ ゴシック" pitchFamily="49" charset="-128"/>
              </a:rPr>
              <a:t>n</a:t>
            </a:r>
            <a:r>
              <a:rPr lang="en-US" altLang="ja-JP" sz="28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6"/>
                </a:solidFill>
                <a:ea typeface="ＭＳ ゴシック" pitchFamily="49" charset="-128"/>
              </a:rPr>
              <a:t>f</a:t>
            </a:r>
            <a:r>
              <a:rPr lang="en-US" altLang="ja-JP" sz="2800" i="1" spc="-150" baseline="-25000" dirty="0">
                <a:solidFill>
                  <a:schemeClr val="accent6"/>
                </a:solidFill>
                <a:ea typeface="ＭＳ ゴシック" pitchFamily="49" charset="-128"/>
              </a:rPr>
              <a:t>n</a:t>
            </a:r>
            <a:r>
              <a:rPr lang="en-US" altLang="ja-JP" sz="2800" spc="-150" baseline="30000" dirty="0">
                <a:solidFill>
                  <a:schemeClr val="accent6"/>
                </a:solidFill>
                <a:ea typeface="ＭＳ ゴシック" pitchFamily="49" charset="-128"/>
              </a:rPr>
              <a:t>1</a:t>
            </a:r>
          </a:p>
        </p:txBody>
      </p:sp>
      <p:sp>
        <p:nvSpPr>
          <p:cNvPr id="8" name="Rectangle 144"/>
          <p:cNvSpPr>
            <a:spLocks noChangeArrowheads="1"/>
          </p:cNvSpPr>
          <p:nvPr/>
        </p:nvSpPr>
        <p:spPr bwMode="auto">
          <a:xfrm>
            <a:off x="5425142" y="3940190"/>
            <a:ext cx="719137" cy="720725"/>
          </a:xfrm>
          <a:prstGeom prst="rect">
            <a:avLst/>
          </a:prstGeom>
          <a:solidFill>
            <a:schemeClr val="accent5">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0</a:t>
            </a:r>
          </a:p>
        </p:txBody>
      </p:sp>
      <p:sp>
        <p:nvSpPr>
          <p:cNvPr id="9" name="Rectangle 145"/>
          <p:cNvSpPr>
            <a:spLocks noChangeArrowheads="1"/>
          </p:cNvSpPr>
          <p:nvPr/>
        </p:nvSpPr>
        <p:spPr bwMode="auto">
          <a:xfrm>
            <a:off x="5425142" y="5381640"/>
            <a:ext cx="720725" cy="719138"/>
          </a:xfrm>
          <a:prstGeom prst="rect">
            <a:avLst/>
          </a:prstGeom>
          <a:solidFill>
            <a:schemeClr val="accent6">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1</a:t>
            </a:r>
          </a:p>
        </p:txBody>
      </p:sp>
      <p:sp>
        <p:nvSpPr>
          <p:cNvPr id="10" name="Line 101"/>
          <p:cNvSpPr>
            <a:spLocks noChangeShapeType="1"/>
          </p:cNvSpPr>
          <p:nvPr/>
        </p:nvSpPr>
        <p:spPr bwMode="auto">
          <a:xfrm>
            <a:off x="8864952" y="5201616"/>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1" name="Picture 90" descr="AND"/>
          <p:cNvPicPr>
            <a:picLocks noChangeAspect="1" noChangeArrowheads="1"/>
          </p:cNvPicPr>
          <p:nvPr/>
        </p:nvPicPr>
        <p:blipFill>
          <a:blip r:embed="rId3" cstate="print"/>
          <a:srcRect/>
          <a:stretch>
            <a:fillRect/>
          </a:stretch>
        </p:blipFill>
        <p:spPr bwMode="auto">
          <a:xfrm>
            <a:off x="6964390" y="4124328"/>
            <a:ext cx="1079500" cy="720725"/>
          </a:xfrm>
          <a:prstGeom prst="rect">
            <a:avLst/>
          </a:prstGeom>
          <a:noFill/>
        </p:spPr>
      </p:pic>
      <p:pic>
        <p:nvPicPr>
          <p:cNvPr id="12" name="Picture 92" descr="AND"/>
          <p:cNvPicPr>
            <a:picLocks noChangeAspect="1" noChangeArrowheads="1"/>
          </p:cNvPicPr>
          <p:nvPr/>
        </p:nvPicPr>
        <p:blipFill>
          <a:blip r:embed="rId3" cstate="print"/>
          <a:srcRect/>
          <a:stretch>
            <a:fillRect/>
          </a:stretch>
        </p:blipFill>
        <p:spPr bwMode="auto">
          <a:xfrm>
            <a:off x="6975513" y="5570537"/>
            <a:ext cx="1079500" cy="720725"/>
          </a:xfrm>
          <a:prstGeom prst="rect">
            <a:avLst/>
          </a:prstGeom>
          <a:noFill/>
        </p:spPr>
      </p:pic>
      <p:sp>
        <p:nvSpPr>
          <p:cNvPr id="13" name="Line 93"/>
          <p:cNvSpPr>
            <a:spLocks noChangeShapeType="1"/>
          </p:cNvSpPr>
          <p:nvPr/>
        </p:nvSpPr>
        <p:spPr bwMode="auto">
          <a:xfrm>
            <a:off x="6145238" y="4301496"/>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4" name="Line 94"/>
          <p:cNvSpPr>
            <a:spLocks noChangeShapeType="1"/>
          </p:cNvSpPr>
          <p:nvPr/>
        </p:nvSpPr>
        <p:spPr bwMode="auto">
          <a:xfrm>
            <a:off x="6145238" y="5741688"/>
            <a:ext cx="91947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5" name="Freeform 95"/>
          <p:cNvSpPr>
            <a:spLocks/>
          </p:cNvSpPr>
          <p:nvPr/>
        </p:nvSpPr>
        <p:spPr bwMode="auto">
          <a:xfrm>
            <a:off x="6704050" y="4670425"/>
            <a:ext cx="360363" cy="1806591"/>
          </a:xfrm>
          <a:custGeom>
            <a:avLst/>
            <a:gdLst/>
            <a:ahLst/>
            <a:cxnLst>
              <a:cxn ang="0">
                <a:pos x="0" y="1248"/>
              </a:cxn>
              <a:cxn ang="0">
                <a:pos x="0" y="0"/>
              </a:cxn>
              <a:cxn ang="0">
                <a:pos x="453" y="0"/>
              </a:cxn>
            </a:cxnLst>
            <a:rect l="0" t="0" r="r" b="b"/>
            <a:pathLst>
              <a:path w="453" h="1248">
                <a:moveTo>
                  <a:pt x="0" y="1248"/>
                </a:moveTo>
                <a:lnTo>
                  <a:pt x="0" y="0"/>
                </a:lnTo>
                <a:lnTo>
                  <a:pt x="453" y="0"/>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6" name="Line 96"/>
          <p:cNvSpPr>
            <a:spLocks noChangeShapeType="1"/>
          </p:cNvSpPr>
          <p:nvPr/>
        </p:nvSpPr>
        <p:spPr bwMode="auto">
          <a:xfrm>
            <a:off x="6704050" y="6110287"/>
            <a:ext cx="360363" cy="1588"/>
          </a:xfrm>
          <a:prstGeom prst="line">
            <a:avLst/>
          </a:prstGeom>
          <a:noFill/>
          <a:ln w="9525">
            <a:solidFill>
              <a:schemeClr val="tx1"/>
            </a:solidFill>
            <a:round/>
            <a:headEnd type="oval" w="med" len="med"/>
            <a:tailEnd/>
          </a:ln>
          <a:effectLst/>
        </p:spPr>
        <p:txBody>
          <a:bodyPr/>
          <a:lstStyle/>
          <a:p>
            <a:endParaRPr lang="ja-JP" altLang="en-US" dirty="0">
              <a:ea typeface="MeiryoKe_PGothic" pitchFamily="50" charset="-128"/>
            </a:endParaRPr>
          </a:p>
        </p:txBody>
      </p:sp>
      <p:pic>
        <p:nvPicPr>
          <p:cNvPr id="17" name="Picture 91" descr="NOT"/>
          <p:cNvPicPr>
            <a:picLocks noChangeAspect="1" noChangeArrowheads="1"/>
          </p:cNvPicPr>
          <p:nvPr/>
        </p:nvPicPr>
        <p:blipFill>
          <a:blip r:embed="rId4" cstate="print"/>
          <a:srcRect/>
          <a:stretch>
            <a:fillRect/>
          </a:stretch>
        </p:blipFill>
        <p:spPr bwMode="auto">
          <a:xfrm rot="16200000">
            <a:off x="6346863" y="4848224"/>
            <a:ext cx="717550" cy="720725"/>
          </a:xfrm>
          <a:prstGeom prst="rect">
            <a:avLst/>
          </a:prstGeom>
          <a:noFill/>
        </p:spPr>
      </p:pic>
      <p:sp>
        <p:nvSpPr>
          <p:cNvPr id="18" name="Freeform 98"/>
          <p:cNvSpPr>
            <a:spLocks/>
          </p:cNvSpPr>
          <p:nvPr/>
        </p:nvSpPr>
        <p:spPr bwMode="auto">
          <a:xfrm>
            <a:off x="7785138" y="4491037"/>
            <a:ext cx="539750" cy="530555"/>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9" name="Freeform 99"/>
          <p:cNvSpPr>
            <a:spLocks/>
          </p:cNvSpPr>
          <p:nvPr/>
        </p:nvSpPr>
        <p:spPr bwMode="auto">
          <a:xfrm flipV="1">
            <a:off x="7785138" y="5381640"/>
            <a:ext cx="539750" cy="547672"/>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pic>
        <p:nvPicPr>
          <p:cNvPr id="20" name="Picture 100" descr="OR"/>
          <p:cNvPicPr>
            <a:picLocks noChangeAspect="1" noChangeArrowheads="1"/>
          </p:cNvPicPr>
          <p:nvPr/>
        </p:nvPicPr>
        <p:blipFill>
          <a:blip r:embed="rId5" cstate="print"/>
          <a:srcRect/>
          <a:stretch>
            <a:fillRect/>
          </a:stretch>
        </p:blipFill>
        <p:spPr bwMode="auto">
          <a:xfrm>
            <a:off x="8144856" y="4841568"/>
            <a:ext cx="1079500" cy="717550"/>
          </a:xfrm>
          <a:prstGeom prst="rect">
            <a:avLst/>
          </a:prstGeom>
          <a:noFill/>
        </p:spPr>
      </p:pic>
      <p:sp>
        <p:nvSpPr>
          <p:cNvPr id="21" name="Rectangle 111"/>
          <p:cNvSpPr>
            <a:spLocks noChangeArrowheads="1"/>
          </p:cNvSpPr>
          <p:nvPr/>
        </p:nvSpPr>
        <p:spPr bwMode="auto">
          <a:xfrm>
            <a:off x="6524663" y="6477016"/>
            <a:ext cx="360362"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r>
              <a:rPr lang="en-US" altLang="ja-JP" sz="2000" baseline="-25000" dirty="0">
                <a:ea typeface="MeiryoKe_PGothic" pitchFamily="50" charset="-128"/>
                <a:cs typeface="Times New Roman" pitchFamily="18" charset="0"/>
              </a:rPr>
              <a:t>+</a:t>
            </a:r>
            <a:r>
              <a:rPr lang="en-US" altLang="ja-JP" sz="2000" baseline="-25000" dirty="0">
                <a:ea typeface="MeiryoKe_PGothic" pitchFamily="50" charset="-128"/>
              </a:rPr>
              <a:t>1</a:t>
            </a:r>
          </a:p>
        </p:txBody>
      </p:sp>
      <p:sp>
        <p:nvSpPr>
          <p:cNvPr id="22" name="Line 93"/>
          <p:cNvSpPr>
            <a:spLocks noChangeShapeType="1"/>
          </p:cNvSpPr>
          <p:nvPr/>
        </p:nvSpPr>
        <p:spPr bwMode="auto">
          <a:xfrm>
            <a:off x="4525022" y="4031460"/>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 name="Line 93"/>
          <p:cNvSpPr>
            <a:spLocks noChangeShapeType="1"/>
          </p:cNvSpPr>
          <p:nvPr/>
        </p:nvSpPr>
        <p:spPr bwMode="auto">
          <a:xfrm>
            <a:off x="4705047" y="4211484"/>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4" name="Line 93"/>
          <p:cNvSpPr>
            <a:spLocks noChangeShapeType="1"/>
          </p:cNvSpPr>
          <p:nvPr/>
        </p:nvSpPr>
        <p:spPr bwMode="auto">
          <a:xfrm>
            <a:off x="5065095" y="4571532"/>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5" name="Line 93"/>
          <p:cNvSpPr>
            <a:spLocks noChangeShapeType="1"/>
          </p:cNvSpPr>
          <p:nvPr/>
        </p:nvSpPr>
        <p:spPr bwMode="auto">
          <a:xfrm>
            <a:off x="4525022" y="5471652"/>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Line 93"/>
          <p:cNvSpPr>
            <a:spLocks noChangeShapeType="1"/>
          </p:cNvSpPr>
          <p:nvPr/>
        </p:nvSpPr>
        <p:spPr bwMode="auto">
          <a:xfrm>
            <a:off x="4705047" y="5651676"/>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 name="Line 93"/>
          <p:cNvSpPr>
            <a:spLocks noChangeShapeType="1"/>
          </p:cNvSpPr>
          <p:nvPr/>
        </p:nvSpPr>
        <p:spPr bwMode="auto">
          <a:xfrm>
            <a:off x="5065095" y="6011724"/>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8" name="Line 93"/>
          <p:cNvSpPr>
            <a:spLocks noChangeShapeType="1"/>
          </p:cNvSpPr>
          <p:nvPr/>
        </p:nvSpPr>
        <p:spPr bwMode="auto">
          <a:xfrm flipV="1">
            <a:off x="4525023" y="4031460"/>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93"/>
          <p:cNvSpPr>
            <a:spLocks noChangeShapeType="1"/>
          </p:cNvSpPr>
          <p:nvPr/>
        </p:nvSpPr>
        <p:spPr bwMode="auto">
          <a:xfrm flipV="1">
            <a:off x="4705046" y="4211484"/>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93"/>
          <p:cNvSpPr>
            <a:spLocks noChangeShapeType="1"/>
          </p:cNvSpPr>
          <p:nvPr/>
        </p:nvSpPr>
        <p:spPr bwMode="auto">
          <a:xfrm flipV="1">
            <a:off x="5065094" y="4571532"/>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93"/>
          <p:cNvSpPr>
            <a:spLocks noChangeShapeType="1"/>
          </p:cNvSpPr>
          <p:nvPr/>
        </p:nvSpPr>
        <p:spPr bwMode="auto">
          <a:xfrm>
            <a:off x="4094316" y="4571532"/>
            <a:ext cx="430706"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2" name="Line 93"/>
          <p:cNvSpPr>
            <a:spLocks noChangeShapeType="1"/>
          </p:cNvSpPr>
          <p:nvPr/>
        </p:nvSpPr>
        <p:spPr bwMode="auto">
          <a:xfrm>
            <a:off x="4094316" y="4751556"/>
            <a:ext cx="610730"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3" name="Line 93"/>
          <p:cNvSpPr>
            <a:spLocks noChangeShapeType="1"/>
          </p:cNvSpPr>
          <p:nvPr/>
        </p:nvSpPr>
        <p:spPr bwMode="auto">
          <a:xfrm>
            <a:off x="4094316" y="5111604"/>
            <a:ext cx="970778"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4" name="Rectangle 19"/>
          <p:cNvSpPr>
            <a:spLocks noChangeArrowheads="1"/>
          </p:cNvSpPr>
          <p:nvPr/>
        </p:nvSpPr>
        <p:spPr bwMode="auto">
          <a:xfrm>
            <a:off x="3734268" y="4211484"/>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35" name="Rectangle 19"/>
          <p:cNvSpPr>
            <a:spLocks noChangeArrowheads="1"/>
          </p:cNvSpPr>
          <p:nvPr/>
        </p:nvSpPr>
        <p:spPr bwMode="auto">
          <a:xfrm>
            <a:off x="3734268" y="448152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2</a:t>
            </a:r>
          </a:p>
        </p:txBody>
      </p:sp>
      <p:sp>
        <p:nvSpPr>
          <p:cNvPr id="36" name="Rectangle 19"/>
          <p:cNvSpPr>
            <a:spLocks noChangeArrowheads="1"/>
          </p:cNvSpPr>
          <p:nvPr/>
        </p:nvSpPr>
        <p:spPr bwMode="auto">
          <a:xfrm>
            <a:off x="3734268" y="5021592"/>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p>
        </p:txBody>
      </p:sp>
      <p:sp>
        <p:nvSpPr>
          <p:cNvPr id="37" name="Rectangle 19"/>
          <p:cNvSpPr>
            <a:spLocks noChangeArrowheads="1"/>
          </p:cNvSpPr>
          <p:nvPr/>
        </p:nvSpPr>
        <p:spPr bwMode="auto">
          <a:xfrm>
            <a:off x="3824280" y="4751556"/>
            <a:ext cx="360363" cy="360363"/>
          </a:xfrm>
          <a:prstGeom prst="rect">
            <a:avLst/>
          </a:prstGeom>
          <a:noFill/>
          <a:ln w="28575">
            <a:noFill/>
            <a:miter lim="800000"/>
            <a:headEnd/>
            <a:tailEnd/>
          </a:ln>
          <a:effectLst/>
        </p:spPr>
        <p:txBody>
          <a:bodyPr vert="eaVert" wrap="none" anchor="ctr"/>
          <a:lstStyle/>
          <a:p>
            <a:pPr lvl="0" algn="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8" name="Rectangle 19"/>
          <p:cNvSpPr>
            <a:spLocks noChangeArrowheads="1"/>
          </p:cNvSpPr>
          <p:nvPr/>
        </p:nvSpPr>
        <p:spPr bwMode="auto">
          <a:xfrm>
            <a:off x="5084448" y="4211484"/>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9" name="Rectangle 19"/>
          <p:cNvSpPr>
            <a:spLocks noChangeArrowheads="1"/>
          </p:cNvSpPr>
          <p:nvPr/>
        </p:nvSpPr>
        <p:spPr bwMode="auto">
          <a:xfrm>
            <a:off x="5084448" y="5651676"/>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Tree>
    <p:extLst>
      <p:ext uri="{BB962C8B-B14F-4D97-AF65-F5344CB8AC3E}">
        <p14:creationId xmlns:p14="http://schemas.microsoft.com/office/powerpoint/2010/main" val="93624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Ｃ言語がどのように機械語に置換されて、メモリからデータが抽出されているのか等に関して、授業の内容はよく理解することができました。最後のチャプターは難しかったので、復習して理解しておきたいと思いました</a:t>
            </a:r>
          </a:p>
        </p:txBody>
      </p:sp>
    </p:spTree>
    <p:extLst>
      <p:ext uri="{BB962C8B-B14F-4D97-AF65-F5344CB8AC3E}">
        <p14:creationId xmlns:p14="http://schemas.microsoft.com/office/powerpoint/2010/main" val="3474974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C</a:t>
            </a:r>
            <a:r>
              <a:rPr kumimoji="1" lang="ja-JP" altLang="en-US" dirty="0"/>
              <a:t>言語が機械語に置換されていることは理解できたのですが、</a:t>
            </a:r>
            <a:r>
              <a:rPr kumimoji="1" lang="en-US" altLang="ja-JP" dirty="0"/>
              <a:t>C</a:t>
            </a:r>
            <a:r>
              <a:rPr kumimoji="1" lang="ja-JP" altLang="en-US" dirty="0"/>
              <a:t>言語を基にした言語はどのようにして機械語に置換されているのでしょうか。</a:t>
            </a:r>
            <a:r>
              <a:rPr kumimoji="1" lang="en-US" altLang="ja-JP" dirty="0"/>
              <a:t>(</a:t>
            </a:r>
            <a:r>
              <a:rPr kumimoji="1" lang="ja-JP" altLang="en-US" dirty="0"/>
              <a:t>例</a:t>
            </a:r>
            <a:r>
              <a:rPr kumimoji="1" lang="en-US" altLang="ja-JP" dirty="0"/>
              <a:t>.Python, JAVA)</a:t>
            </a:r>
            <a:br>
              <a:rPr kumimoji="1" lang="en-US" altLang="ja-JP" dirty="0"/>
            </a:br>
            <a:endParaRPr lang="en-US" altLang="ja-JP" dirty="0"/>
          </a:p>
          <a:p>
            <a:pPr lvl="1"/>
            <a:r>
              <a:rPr kumimoji="1" lang="en-US" altLang="ja-JP" dirty="0"/>
              <a:t>C </a:t>
            </a:r>
            <a:r>
              <a:rPr kumimoji="1" lang="ja-JP" altLang="en-US" dirty="0"/>
              <a:t>言語を使って仮想的な </a:t>
            </a:r>
            <a:r>
              <a:rPr kumimoji="1" lang="en-US" altLang="ja-JP" dirty="0"/>
              <a:t>CPU </a:t>
            </a:r>
            <a:r>
              <a:rPr kumimoji="1" lang="ja-JP" altLang="en-US" dirty="0"/>
              <a:t>をソフトウェアとして実現する</a:t>
            </a:r>
            <a:br>
              <a:rPr kumimoji="1" lang="en-US" altLang="ja-JP" dirty="0"/>
            </a:br>
            <a:r>
              <a:rPr kumimoji="1" lang="ja-JP" altLang="en-US" dirty="0"/>
              <a:t>（機械語に直接変換せずに，その仮想 </a:t>
            </a:r>
            <a:r>
              <a:rPr kumimoji="1" lang="en-US" altLang="ja-JP" dirty="0"/>
              <a:t>CPU </a:t>
            </a:r>
            <a:r>
              <a:rPr kumimoji="1" lang="ja-JP" altLang="en-US" dirty="0"/>
              <a:t>の上で動かす</a:t>
            </a:r>
            <a:endParaRPr kumimoji="1" lang="en-US" altLang="ja-JP" dirty="0"/>
          </a:p>
          <a:p>
            <a:pPr lvl="2"/>
            <a:r>
              <a:rPr kumimoji="1" lang="en-US" altLang="ja-JP" dirty="0">
                <a:latin typeface="Consolas" panose="020B0609020204030204" pitchFamily="49" charset="0"/>
              </a:rPr>
              <a:t>int op = mem[pc];</a:t>
            </a:r>
            <a:br>
              <a:rPr kumimoji="1" lang="en-US" altLang="ja-JP" dirty="0">
                <a:latin typeface="Consolas" panose="020B0609020204030204" pitchFamily="49" charset="0"/>
              </a:rPr>
            </a:br>
            <a:r>
              <a:rPr kumimoji="1" lang="en-US" altLang="ja-JP" dirty="0">
                <a:latin typeface="Consolas" panose="020B0609020204030204" pitchFamily="49" charset="0"/>
              </a:rPr>
              <a:t>switch (op&amp;0xff) {</a:t>
            </a:r>
            <a:br>
              <a:rPr kumimoji="1" lang="en-US" altLang="ja-JP" dirty="0">
                <a:latin typeface="Consolas" panose="020B0609020204030204" pitchFamily="49" charset="0"/>
              </a:rPr>
            </a:br>
            <a:r>
              <a:rPr kumimoji="1" lang="en-US" altLang="ja-JP" dirty="0">
                <a:latin typeface="Consolas" panose="020B0609020204030204" pitchFamily="49" charset="0"/>
              </a:rPr>
              <a:t>add: ...</a:t>
            </a:r>
            <a:br>
              <a:rPr kumimoji="1" lang="en-US" altLang="ja-JP" dirty="0">
                <a:latin typeface="Consolas" panose="020B0609020204030204" pitchFamily="49" charset="0"/>
              </a:rPr>
            </a:br>
            <a:r>
              <a:rPr kumimoji="1" lang="en-US" altLang="ja-JP" dirty="0">
                <a:latin typeface="Consolas" panose="020B0609020204030204" pitchFamily="49" charset="0"/>
              </a:rPr>
              <a:t>sub: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endParaRPr kumimoji="1" lang="en-US" altLang="ja-JP" dirty="0">
              <a:latin typeface="Consolas" panose="020B0609020204030204" pitchFamily="49" charset="0"/>
            </a:endParaRPr>
          </a:p>
          <a:p>
            <a:pPr lvl="1"/>
            <a:r>
              <a:rPr kumimoji="1" lang="en-US" altLang="ja-JP" dirty="0">
                <a:latin typeface="Consolas" panose="020B0609020204030204" pitchFamily="49" charset="0"/>
              </a:rPr>
              <a:t>JAVA </a:t>
            </a:r>
            <a:r>
              <a:rPr kumimoji="1" lang="ja-JP" altLang="en-US" dirty="0">
                <a:latin typeface="Consolas" panose="020B0609020204030204" pitchFamily="49" charset="0"/>
              </a:rPr>
              <a:t>では </a:t>
            </a:r>
            <a:r>
              <a:rPr kumimoji="1" lang="en-US" altLang="ja-JP" dirty="0">
                <a:latin typeface="Consolas" panose="020B0609020204030204" pitchFamily="49" charset="0"/>
              </a:rPr>
              <a:t>Just-in-time (JIT) Compile </a:t>
            </a:r>
            <a:r>
              <a:rPr kumimoji="1" lang="ja-JP" altLang="en-US" dirty="0">
                <a:latin typeface="Consolas" panose="020B0609020204030204" pitchFamily="49" charset="0"/>
              </a:rPr>
              <a:t>と呼ばれる方法で</a:t>
            </a:r>
            <a:r>
              <a:rPr kumimoji="1" lang="en-US" altLang="ja-JP" dirty="0">
                <a:latin typeface="Consolas" panose="020B0609020204030204" pitchFamily="49" charset="0"/>
              </a:rPr>
              <a:t>C</a:t>
            </a:r>
            <a:r>
              <a:rPr kumimoji="1" lang="ja-JP" altLang="en-US" dirty="0">
                <a:latin typeface="Consolas" panose="020B0609020204030204" pitchFamily="49" charset="0"/>
              </a:rPr>
              <a:t>言語の時と同様に機械語に変換されることもある</a:t>
            </a:r>
          </a:p>
        </p:txBody>
      </p:sp>
    </p:spTree>
    <p:extLst>
      <p:ext uri="{BB962C8B-B14F-4D97-AF65-F5344CB8AC3E}">
        <p14:creationId xmlns:p14="http://schemas.microsoft.com/office/powerpoint/2010/main" val="3888067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基礎的な質問になってしまうのですが、命令や記憶などの動作というのは、具体的なハードウェアとしては電気回路として実装されるという認識でよいのでしょうか</a:t>
            </a:r>
            <a:endParaRPr kumimoji="1" lang="en-US" altLang="ja-JP" dirty="0"/>
          </a:p>
          <a:p>
            <a:r>
              <a:rPr kumimoji="1" lang="ja-JP" altLang="en-US" dirty="0"/>
              <a:t>レジスタの数は多いほどメモリへのアクセスが減って良さそうですが、</a:t>
            </a:r>
            <a:r>
              <a:rPr kumimoji="1" lang="en-US" altLang="ja-JP" dirty="0"/>
              <a:t>RISC-V</a:t>
            </a:r>
            <a:r>
              <a:rPr kumimoji="1" lang="ja-JP" altLang="en-US" dirty="0"/>
              <a:t>で</a:t>
            </a:r>
            <a:r>
              <a:rPr kumimoji="1" lang="en-US" altLang="ja-JP" dirty="0"/>
              <a:t>32</a:t>
            </a:r>
            <a:r>
              <a:rPr kumimoji="1" lang="ja-JP" altLang="en-US" dirty="0"/>
              <a:t>本なのはなぜかという疑問が生まれたのですが、物理的制約やコストが高くなることが原因なのでしょうか</a:t>
            </a:r>
          </a:p>
        </p:txBody>
      </p:sp>
    </p:spTree>
    <p:extLst>
      <p:ext uri="{BB962C8B-B14F-4D97-AF65-F5344CB8AC3E}">
        <p14:creationId xmlns:p14="http://schemas.microsoft.com/office/powerpoint/2010/main" val="61247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会社や</a:t>
            </a:r>
            <a:r>
              <a:rPr kumimoji="1" lang="en-US" altLang="ja-JP" dirty="0"/>
              <a:t>CPU</a:t>
            </a:r>
            <a:r>
              <a:rPr kumimoji="1" lang="ja-JP" altLang="en-US" dirty="0"/>
              <a:t>ごとに命令セットが異なるという話がありましたが、例えば「</a:t>
            </a:r>
            <a:r>
              <a:rPr kumimoji="1" lang="en-US" altLang="ja-JP" dirty="0"/>
              <a:t>64bit Windows</a:t>
            </a:r>
            <a:r>
              <a:rPr kumimoji="1" lang="ja-JP" altLang="en-US" dirty="0"/>
              <a:t>上で</a:t>
            </a:r>
            <a:r>
              <a:rPr kumimoji="1" lang="en-US" altLang="ja-JP" dirty="0"/>
              <a:t>32bit</a:t>
            </a:r>
            <a:r>
              <a:rPr kumimoji="1" lang="ja-JP" altLang="en-US" dirty="0"/>
              <a:t>アプリケーションを走らせる」場合、実は</a:t>
            </a:r>
            <a:r>
              <a:rPr kumimoji="1" lang="en-US" altLang="ja-JP" dirty="0"/>
              <a:t>32bit</a:t>
            </a:r>
            <a:r>
              <a:rPr kumimoji="1" lang="ja-JP" altLang="en-US" dirty="0"/>
              <a:t>エミュレータをこっそり用意してアプリを走らせているのでしょうか？</a:t>
            </a:r>
          </a:p>
        </p:txBody>
      </p:sp>
    </p:spTree>
    <p:extLst>
      <p:ext uri="{BB962C8B-B14F-4D97-AF65-F5344CB8AC3E}">
        <p14:creationId xmlns:p14="http://schemas.microsoft.com/office/powerpoint/2010/main" val="4230303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Chisel</a:t>
            </a:r>
            <a:r>
              <a:rPr kumimoji="1" lang="ja-JP" altLang="en-US" dirty="0"/>
              <a:t>に</a:t>
            </a:r>
            <a:r>
              <a:rPr kumimoji="1" lang="en-US" altLang="ja-JP" dirty="0"/>
              <a:t>Scala</a:t>
            </a:r>
            <a:r>
              <a:rPr kumimoji="1" lang="ja-JP" altLang="en-US" dirty="0"/>
              <a:t>が選ばれたのは確かに言語機能の面もあると思いますが、単に</a:t>
            </a:r>
            <a:r>
              <a:rPr kumimoji="1" lang="en-US" altLang="ja-JP" dirty="0"/>
              <a:t>DSL</a:t>
            </a:r>
            <a:r>
              <a:rPr kumimoji="1" lang="ja-JP" altLang="en-US" dirty="0"/>
              <a:t>の作りやすさと開発環境のサポートが手厚いことがメインの理由だと思います</a:t>
            </a:r>
          </a:p>
        </p:txBody>
      </p:sp>
    </p:spTree>
    <p:extLst>
      <p:ext uri="{BB962C8B-B14F-4D97-AF65-F5344CB8AC3E}">
        <p14:creationId xmlns:p14="http://schemas.microsoft.com/office/powerpoint/2010/main" val="2325844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RISC-V</a:t>
            </a:r>
            <a:r>
              <a:rPr kumimoji="1" lang="ja-JP" altLang="en-US" dirty="0"/>
              <a:t>が最近流行っている理由が、特にアーキテクチャ的に優れているからというわけではなく、オープンだからという理由なのが初耳でした</a:t>
            </a:r>
            <a:r>
              <a:rPr kumimoji="1" lang="en-US" altLang="ja-JP" dirty="0"/>
              <a:t>(</a:t>
            </a:r>
            <a:r>
              <a:rPr kumimoji="1" lang="ja-JP" altLang="en-US" dirty="0"/>
              <a:t>確かに</a:t>
            </a:r>
            <a:r>
              <a:rPr kumimoji="1" lang="en-US" altLang="ja-JP" dirty="0"/>
              <a:t>ARM</a:t>
            </a:r>
            <a:r>
              <a:rPr kumimoji="1" lang="ja-JP" altLang="en-US" dirty="0"/>
              <a:t>にライセンスをお金を払い続けるよりは、オープンなものに投資したほうがリターンが取れるのかもしれないですね</a:t>
            </a:r>
            <a:r>
              <a:rPr kumimoji="1" lang="en-US" altLang="ja-JP" dirty="0"/>
              <a:t>)</a:t>
            </a:r>
          </a:p>
          <a:p>
            <a:r>
              <a:rPr kumimoji="1" lang="en-US" altLang="ja-JP" dirty="0"/>
              <a:t>riscv</a:t>
            </a:r>
            <a:r>
              <a:rPr kumimoji="1" lang="ja-JP" altLang="en-US" dirty="0"/>
              <a:t>が盛んな理由として，オープンソースだからというのは確かにそれはそうという感じなのですが，それとは別に</a:t>
            </a:r>
            <a:r>
              <a:rPr kumimoji="1" lang="en-US" altLang="ja-JP" dirty="0"/>
              <a:t>riscv</a:t>
            </a:r>
            <a:r>
              <a:rPr kumimoji="1" lang="ja-JP" altLang="en-US" dirty="0"/>
              <a:t>が命令セットとして優れていると思っていたのですがそうではないのですか</a:t>
            </a:r>
            <a:r>
              <a:rPr kumimoji="1" lang="en-US" altLang="ja-JP" dirty="0"/>
              <a:t>(</a:t>
            </a:r>
            <a:r>
              <a:rPr kumimoji="1" lang="ja-JP" altLang="en-US" dirty="0"/>
              <a:t>講義中の別にそこまでというのが気になりました</a:t>
            </a:r>
            <a:r>
              <a:rPr kumimoji="1" lang="en-US" altLang="ja-JP" dirty="0"/>
              <a:t>)</a:t>
            </a:r>
            <a:br>
              <a:rPr kumimoji="1" lang="en-US" altLang="ja-JP" dirty="0"/>
            </a:br>
            <a:r>
              <a:rPr kumimoji="1" lang="ja-JP" altLang="en-US" dirty="0"/>
              <a:t>そこまでだとすると，どんな部分が性能のボトルネックになっているのでしょうか</a:t>
            </a:r>
          </a:p>
        </p:txBody>
      </p:sp>
    </p:spTree>
    <p:extLst>
      <p:ext uri="{BB962C8B-B14F-4D97-AF65-F5344CB8AC3E}">
        <p14:creationId xmlns:p14="http://schemas.microsoft.com/office/powerpoint/2010/main" val="2930946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en-US" altLang="ja-JP" dirty="0" err="1"/>
              <a:t>risc</a:t>
            </a:r>
            <a:r>
              <a:rPr kumimoji="1" lang="en-US" altLang="ja-JP" dirty="0"/>
              <a:t>-v</a:t>
            </a:r>
            <a:r>
              <a:rPr kumimoji="1" lang="ja-JP" altLang="en-US" dirty="0"/>
              <a:t>において</a:t>
            </a:r>
            <a:r>
              <a:rPr kumimoji="1" lang="en-US" altLang="ja-JP" dirty="0"/>
              <a:t>,</a:t>
            </a:r>
            <a:r>
              <a:rPr kumimoji="1" lang="ja-JP" altLang="en-US" dirty="0"/>
              <a:t>基本命令の他に選択可能な命令があることについて</a:t>
            </a:r>
            <a:r>
              <a:rPr kumimoji="1" lang="en-US" altLang="ja-JP" dirty="0"/>
              <a:t>,</a:t>
            </a:r>
            <a:r>
              <a:rPr kumimoji="1" lang="ja-JP" altLang="en-US" dirty="0"/>
              <a:t>そのような選択可能な命令を策定しておく意図が分かりませんでした</a:t>
            </a:r>
            <a:r>
              <a:rPr kumimoji="1" lang="en-US" altLang="ja-JP" dirty="0"/>
              <a:t>. </a:t>
            </a:r>
            <a:r>
              <a:rPr kumimoji="1" lang="ja-JP" altLang="en-US" dirty="0"/>
              <a:t>命令が実装されているかに応じて</a:t>
            </a:r>
            <a:r>
              <a:rPr kumimoji="1" lang="en-US" altLang="ja-JP" dirty="0"/>
              <a:t>,</a:t>
            </a:r>
            <a:r>
              <a:rPr kumimoji="1" lang="ja-JP" altLang="en-US" dirty="0"/>
              <a:t>出力する命令が異なる汎用的なアセンブラが開発されているのでしょうか</a:t>
            </a:r>
            <a:r>
              <a:rPr kumimoji="1" lang="en-US" altLang="ja-JP" dirty="0"/>
              <a:t>.</a:t>
            </a:r>
          </a:p>
          <a:p>
            <a:endParaRPr kumimoji="1" lang="ja-JP" altLang="en-US" dirty="0"/>
          </a:p>
        </p:txBody>
      </p:sp>
    </p:spTree>
    <p:extLst>
      <p:ext uri="{BB962C8B-B14F-4D97-AF65-F5344CB8AC3E}">
        <p14:creationId xmlns:p14="http://schemas.microsoft.com/office/powerpoint/2010/main" val="316459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en-US" altLang="ja-JP" dirty="0"/>
              <a:t>RISC-V</a:t>
            </a:r>
            <a:r>
              <a:rPr kumimoji="1" lang="ja-JP" altLang="en-US" dirty="0"/>
              <a:t>は</a:t>
            </a:r>
            <a:r>
              <a:rPr kumimoji="1" lang="en-US" altLang="ja-JP" dirty="0"/>
              <a:t>NVIDIA</a:t>
            </a:r>
            <a:r>
              <a:rPr kumimoji="1" lang="ja-JP" altLang="en-US" dirty="0"/>
              <a:t>や</a:t>
            </a:r>
            <a:r>
              <a:rPr kumimoji="1" lang="en-US" altLang="ja-JP" dirty="0"/>
              <a:t>Google</a:t>
            </a:r>
            <a:r>
              <a:rPr kumimoji="1" lang="ja-JP" altLang="en-US" dirty="0"/>
              <a:t>などが協賛に入っているということでちゃんと定着してくれそうな雰囲気はありますが、実際のところ今後大手のハードウェアでどのくらい利用される見込みがあるのでしょうか？</a:t>
            </a:r>
          </a:p>
        </p:txBody>
      </p:sp>
    </p:spTree>
    <p:extLst>
      <p:ext uri="{BB962C8B-B14F-4D97-AF65-F5344CB8AC3E}">
        <p14:creationId xmlns:p14="http://schemas.microsoft.com/office/powerpoint/2010/main" val="3125046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en-US" altLang="ja-JP" dirty="0"/>
              <a:t>CISC</a:t>
            </a:r>
            <a:r>
              <a:rPr kumimoji="1" lang="ja-JP" altLang="en-US" dirty="0"/>
              <a:t>は過去の遺物だと思っていましたが，確かに現在ならコスト等を考えなければ</a:t>
            </a:r>
            <a:r>
              <a:rPr kumimoji="1" lang="en-US" altLang="ja-JP" dirty="0"/>
              <a:t>RISC</a:t>
            </a:r>
            <a:r>
              <a:rPr kumimoji="1" lang="ja-JP" altLang="en-US" dirty="0"/>
              <a:t>より高パフォーマンスを示せるかもしれないなと感じました．</a:t>
            </a:r>
          </a:p>
        </p:txBody>
      </p:sp>
    </p:spTree>
    <p:extLst>
      <p:ext uri="{BB962C8B-B14F-4D97-AF65-F5344CB8AC3E}">
        <p14:creationId xmlns:p14="http://schemas.microsoft.com/office/powerpoint/2010/main" val="3174912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11E3-654B-4885-9E02-7FD6275A3518}"/>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77A35F46-AA39-46D8-982A-7EC6E056A5AE}"/>
              </a:ext>
            </a:extLst>
          </p:cNvPr>
          <p:cNvSpPr>
            <a:spLocks noGrp="1"/>
          </p:cNvSpPr>
          <p:nvPr>
            <p:ph type="body" sz="quarter" idx="10"/>
          </p:nvPr>
        </p:nvSpPr>
        <p:spPr/>
        <p:txBody>
          <a:bodyPr/>
          <a:lstStyle/>
          <a:p>
            <a:r>
              <a:rPr kumimoji="1" lang="ja-JP" altLang="en-US" dirty="0"/>
              <a:t>今日の話を聞くと、</a:t>
            </a:r>
            <a:r>
              <a:rPr kumimoji="1" lang="en-US" altLang="ja-JP" dirty="0"/>
              <a:t>CPU</a:t>
            </a:r>
            <a:r>
              <a:rPr kumimoji="1" lang="ja-JP" altLang="en-US" dirty="0"/>
              <a:t>はある命令を処理する時にその前後との依存関係が強く系列として処理しなければいけないような命令を順序立てて処理するのが得意なのに対して、</a:t>
            </a:r>
            <a:r>
              <a:rPr kumimoji="1" lang="en-US" altLang="ja-JP" dirty="0"/>
              <a:t>GPU</a:t>
            </a:r>
            <a:r>
              <a:rPr kumimoji="1" lang="ja-JP" altLang="en-US" dirty="0"/>
              <a:t>は単独で処理できるような単純な命令を並列して処理するのが得意という理解でいいのでしょうか</a:t>
            </a:r>
            <a:r>
              <a:rPr kumimoji="1" lang="en-US" altLang="ja-JP" dirty="0"/>
              <a:t>?</a:t>
            </a:r>
          </a:p>
          <a:p>
            <a:r>
              <a:rPr kumimoji="1" lang="ja-JP" altLang="en-US" dirty="0"/>
              <a:t>もしそうだとすると、</a:t>
            </a:r>
            <a:r>
              <a:rPr kumimoji="1" lang="en-US" altLang="ja-JP" dirty="0"/>
              <a:t>CPU</a:t>
            </a:r>
            <a:r>
              <a:rPr kumimoji="1" lang="ja-JP" altLang="en-US" dirty="0"/>
              <a:t>で複数コアで処理するのとあまり違いがない気がするのですが、どういう違いがあるのか気になりました。</a:t>
            </a:r>
            <a:br>
              <a:rPr kumimoji="1" lang="en-US" altLang="ja-JP" dirty="0"/>
            </a:br>
            <a:br>
              <a:rPr kumimoji="1" lang="en-US" altLang="ja-JP" dirty="0"/>
            </a:br>
            <a:br>
              <a:rPr kumimoji="1" lang="en-US" altLang="ja-JP" dirty="0"/>
            </a:br>
            <a:r>
              <a:rPr kumimoji="1" lang="ja-JP" altLang="en-US" dirty="0"/>
              <a:t>この疑問は当然なもので，講義の後半で説明します．</a:t>
            </a:r>
          </a:p>
        </p:txBody>
      </p:sp>
    </p:spTree>
    <p:extLst>
      <p:ext uri="{BB962C8B-B14F-4D97-AF65-F5344CB8AC3E}">
        <p14:creationId xmlns:p14="http://schemas.microsoft.com/office/powerpoint/2010/main" val="2826804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アセンブリ言語専門家が頑張るよりも，コンパイラにヒントを与えてより高度な最適化をやった方が良さそうな気がするのですが，そういうことはないのでしょうか</a:t>
            </a:r>
            <a:endParaRPr kumimoji="1" lang="en-US" altLang="ja-JP" dirty="0"/>
          </a:p>
          <a:p>
            <a:pPr lvl="1"/>
            <a:endParaRPr lang="en-US" altLang="ja-JP" dirty="0"/>
          </a:p>
          <a:p>
            <a:pPr lvl="1"/>
            <a:r>
              <a:rPr lang="ja-JP" altLang="en-US" dirty="0"/>
              <a:t>ほとんどの場合はそうだが，最高性能を目指す場合は人手が必要</a:t>
            </a:r>
            <a:endParaRPr lang="en-US" altLang="ja-JP" dirty="0"/>
          </a:p>
          <a:p>
            <a:pPr lvl="1"/>
            <a:r>
              <a:rPr lang="ja-JP" altLang="en-US" dirty="0"/>
              <a:t>コンパイラは保守的にコードを生成せざるを得なかったり，大域な情報を利用できなかったり，動作時の典型的な振る舞いの情報を（基本的には）使えない</a:t>
            </a:r>
            <a:endParaRPr lang="en-US" altLang="ja-JP" dirty="0"/>
          </a:p>
          <a:p>
            <a:pPr lvl="1"/>
            <a:endParaRPr kumimoji="1" lang="en-US" altLang="ja-JP" dirty="0"/>
          </a:p>
        </p:txBody>
      </p:sp>
    </p:spTree>
    <p:extLst>
      <p:ext uri="{BB962C8B-B14F-4D97-AF65-F5344CB8AC3E}">
        <p14:creationId xmlns:p14="http://schemas.microsoft.com/office/powerpoint/2010/main" val="188216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組み込みなどの用途では</a:t>
            </a:r>
            <a:r>
              <a:rPr kumimoji="1" lang="en-US" altLang="ja-JP" dirty="0"/>
              <a:t>ARM</a:t>
            </a:r>
            <a:r>
              <a:rPr kumimoji="1" lang="ja-JP" altLang="en-US" dirty="0"/>
              <a:t>がかなり使われていると聞いたことがあるのですが、これはなぜなのでしょうか。調べてみると、</a:t>
            </a:r>
            <a:r>
              <a:rPr kumimoji="1" lang="en-US" altLang="ja-JP" dirty="0"/>
              <a:t>ARM</a:t>
            </a:r>
            <a:r>
              <a:rPr kumimoji="1" lang="ja-JP" altLang="en-US" dirty="0"/>
              <a:t>が他のアーキテクチャよりも省電力だとかいう話が出てくるのですが、命令セットが変わるだけで消費電力がそんなに変わるのでしょうか。</a:t>
            </a:r>
          </a:p>
        </p:txBody>
      </p:sp>
    </p:spTree>
    <p:extLst>
      <p:ext uri="{BB962C8B-B14F-4D97-AF65-F5344CB8AC3E}">
        <p14:creationId xmlns:p14="http://schemas.microsoft.com/office/powerpoint/2010/main" val="1716457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特に即値の扱いが微妙にわからなくて、なんで即値が有効なのか</a:t>
            </a:r>
            <a:r>
              <a:rPr kumimoji="1" lang="en-US" altLang="ja-JP" dirty="0"/>
              <a:t>(</a:t>
            </a:r>
            <a:r>
              <a:rPr kumimoji="1" lang="ja-JP" altLang="en-US" dirty="0"/>
              <a:t>もちろん、不定値を初期設定するからなんでしょうが）そのあたりがあんまりぴんと来てないです</a:t>
            </a:r>
            <a:br>
              <a:rPr kumimoji="1" lang="en-US" altLang="ja-JP" dirty="0"/>
            </a:br>
            <a:endParaRPr kumimoji="1" lang="en-US" altLang="ja-JP" dirty="0"/>
          </a:p>
          <a:p>
            <a:pPr lvl="1"/>
            <a:r>
              <a:rPr kumimoji="1" lang="ja-JP" altLang="en-US" dirty="0"/>
              <a:t>即値がないと，コンパイル時に決定している定数を入力とした演算を行う際に，いちいちメモリにある定数を読んでから演算するというステップを踏むことになる</a:t>
            </a:r>
          </a:p>
        </p:txBody>
      </p:sp>
    </p:spTree>
    <p:extLst>
      <p:ext uri="{BB962C8B-B14F-4D97-AF65-F5344CB8AC3E}">
        <p14:creationId xmlns:p14="http://schemas.microsoft.com/office/powerpoint/2010/main" val="187601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GPU</a:t>
            </a:r>
            <a:r>
              <a:rPr kumimoji="1" lang="ja-JP" altLang="en-US" dirty="0"/>
              <a:t>の仕様について疑問を持っています。一般的な言語プログラミングでは、</a:t>
            </a:r>
            <a:r>
              <a:rPr kumimoji="1" lang="en-US" altLang="ja-JP" dirty="0"/>
              <a:t>CPU</a:t>
            </a:r>
            <a:r>
              <a:rPr kumimoji="1" lang="ja-JP" altLang="en-US" dirty="0"/>
              <a:t>を使って計算できますが、</a:t>
            </a:r>
            <a:r>
              <a:rPr kumimoji="1" lang="en-US" altLang="ja-JP" dirty="0"/>
              <a:t>GPU</a:t>
            </a:r>
            <a:r>
              <a:rPr kumimoji="1" lang="ja-JP" altLang="en-US" dirty="0"/>
              <a:t>を使う場合（並列計算）に、</a:t>
            </a:r>
            <a:r>
              <a:rPr kumimoji="1" lang="en-US" altLang="ja-JP" dirty="0"/>
              <a:t>C</a:t>
            </a:r>
            <a:r>
              <a:rPr kumimoji="1" lang="ja-JP" altLang="en-US" dirty="0"/>
              <a:t>、</a:t>
            </a:r>
            <a:r>
              <a:rPr kumimoji="1" lang="en-US" altLang="ja-JP" dirty="0"/>
              <a:t>Python</a:t>
            </a:r>
            <a:r>
              <a:rPr kumimoji="1" lang="ja-JP" altLang="en-US" dirty="0"/>
              <a:t>などの言語も対応できますか。また、プログラム自体に何か変わりますか。</a:t>
            </a:r>
            <a:r>
              <a:rPr kumimoji="1" lang="en-US" altLang="ja-JP" dirty="0"/>
              <a:t>CUDA</a:t>
            </a:r>
            <a:r>
              <a:rPr kumimoji="1" lang="ja-JP" altLang="en-US" dirty="0"/>
              <a:t>という言語もあります、それについて、講義中に紹介してくれませんか。</a:t>
            </a:r>
          </a:p>
          <a:p>
            <a:endParaRPr kumimoji="1" lang="ja-JP" altLang="en-US" dirty="0"/>
          </a:p>
        </p:txBody>
      </p:sp>
    </p:spTree>
    <p:extLst>
      <p:ext uri="{BB962C8B-B14F-4D97-AF65-F5344CB8AC3E}">
        <p14:creationId xmlns:p14="http://schemas.microsoft.com/office/powerpoint/2010/main" val="685024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Why does CPU and GPU separate their memory? As for now, a lot of data is loaded from hard disk to CPU memory and then to GPU memory. I suppose that it is because GPU memory is closer to GPU and therefore faster to load large amount of data.</a:t>
            </a:r>
          </a:p>
          <a:p>
            <a:pPr lvl="1"/>
            <a:endParaRPr lang="en-US" altLang="ja-JP" dirty="0"/>
          </a:p>
          <a:p>
            <a:pPr lvl="1"/>
            <a:r>
              <a:rPr kumimoji="1" lang="en-US" altLang="ja-JP" dirty="0"/>
              <a:t>Your suggestion is basically correct.</a:t>
            </a:r>
            <a:endParaRPr kumimoji="1" lang="ja-JP" altLang="en-US" dirty="0"/>
          </a:p>
        </p:txBody>
      </p:sp>
    </p:spTree>
    <p:extLst>
      <p:ext uri="{BB962C8B-B14F-4D97-AF65-F5344CB8AC3E}">
        <p14:creationId xmlns:p14="http://schemas.microsoft.com/office/powerpoint/2010/main" val="2953151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ja-JP" altLang="en-US" dirty="0"/>
              <a:t>パタへネ一から十まで読むには分厚すぎると思うのですが，参考書的な用途でつかうのが一般的でしょうか．</a:t>
            </a:r>
          </a:p>
        </p:txBody>
      </p:sp>
    </p:spTree>
    <p:extLst>
      <p:ext uri="{BB962C8B-B14F-4D97-AF65-F5344CB8AC3E}">
        <p14:creationId xmlns:p14="http://schemas.microsoft.com/office/powerpoint/2010/main" val="1062619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ja-JP" altLang="en-US" dirty="0"/>
              <a:t>前回の用語に関して，知らない人が多いのに驚きました．．情報系の大学院生以外にもこの講義をとる人が多いのでしょうか．</a:t>
            </a:r>
            <a:endParaRPr kumimoji="1" lang="en-US" altLang="ja-JP" dirty="0"/>
          </a:p>
          <a:p>
            <a:endParaRPr lang="en-US" altLang="ja-JP" dirty="0"/>
          </a:p>
          <a:p>
            <a:pPr lvl="1"/>
            <a:r>
              <a:rPr kumimoji="1" lang="ja-JP" altLang="en-US" dirty="0"/>
              <a:t>過去にみたことがある人だと，医療系，建築系，原子力系 など</a:t>
            </a:r>
          </a:p>
        </p:txBody>
      </p:sp>
    </p:spTree>
    <p:extLst>
      <p:ext uri="{BB962C8B-B14F-4D97-AF65-F5344CB8AC3E}">
        <p14:creationId xmlns:p14="http://schemas.microsoft.com/office/powerpoint/2010/main" val="1913835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前回の続き：</a:t>
            </a:r>
            <a:r>
              <a:rPr kumimoji="1" lang="en-US" altLang="ja-JP" dirty="0"/>
              <a:t>RISC-V </a:t>
            </a:r>
            <a:r>
              <a:rPr kumimoji="1" lang="ja-JP" altLang="en-US" dirty="0"/>
              <a:t>について</a:t>
            </a:r>
          </a:p>
        </p:txBody>
      </p:sp>
    </p:spTree>
    <p:extLst>
      <p:ext uri="{BB962C8B-B14F-4D97-AF65-F5344CB8AC3E}">
        <p14:creationId xmlns:p14="http://schemas.microsoft.com/office/powerpoint/2010/main" val="610379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a:t>
            </a:r>
            <a:r>
              <a:rPr lang="ja-JP" altLang="en-US" dirty="0">
                <a:solidFill>
                  <a:schemeClr val="accent5"/>
                </a:solidFill>
              </a:rPr>
              <a:t>大分類</a:t>
            </a:r>
            <a:r>
              <a:rPr lang="ja-JP" altLang="en-US" dirty="0"/>
              <a:t>，</a:t>
            </a:r>
            <a:r>
              <a:rPr lang="en-US" altLang="ja-JP" dirty="0" err="1"/>
              <a:t>funct</a:t>
            </a:r>
            <a:r>
              <a:rPr lang="en-US" altLang="ja-JP" dirty="0"/>
              <a:t> </a:t>
            </a:r>
            <a:r>
              <a:rPr lang="ja-JP" altLang="en-US" dirty="0"/>
              <a:t>が</a:t>
            </a:r>
            <a:r>
              <a:rPr lang="ja-JP" altLang="en-US" dirty="0">
                <a:solidFill>
                  <a:schemeClr val="accent5"/>
                </a:solidFill>
              </a:rPr>
              <a:t>小分類</a:t>
            </a:r>
            <a:endParaRPr lang="en-US" altLang="ja-JP" dirty="0">
              <a:solidFill>
                <a:schemeClr val="accent5"/>
              </a:solidFill>
            </a:endParaRPr>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731505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のロードとストアの違い</a:t>
            </a:r>
          </a:p>
        </p:txBody>
      </p:sp>
      <p:sp>
        <p:nvSpPr>
          <p:cNvPr id="3" name="テキスト プレースホルダー 2"/>
          <p:cNvSpPr>
            <a:spLocks noGrp="1"/>
          </p:cNvSpPr>
          <p:nvPr>
            <p:ph type="body" sz="quarter" idx="10"/>
          </p:nvPr>
        </p:nvSpPr>
        <p:spPr>
          <a:xfrm>
            <a:off x="611956" y="3969006"/>
            <a:ext cx="8280092" cy="2339719"/>
          </a:xfrm>
        </p:spPr>
        <p:txBody>
          <a:bodyPr/>
          <a:lstStyle/>
          <a:p>
            <a:r>
              <a:rPr kumimoji="1" lang="ja-JP" altLang="en-US" dirty="0"/>
              <a:t>どちらもレジスタのオペランドは２つ</a:t>
            </a:r>
            <a:endParaRPr kumimoji="1" lang="en-US" altLang="ja-JP" dirty="0"/>
          </a:p>
          <a:p>
            <a:pPr lvl="1"/>
            <a:r>
              <a:rPr kumimoji="1" lang="ja-JP" altLang="en-US" dirty="0"/>
              <a:t>しかし，使用するビット位置が違う</a:t>
            </a:r>
            <a:endParaRPr kumimoji="1" lang="en-US" altLang="ja-JP" dirty="0"/>
          </a:p>
          <a:p>
            <a:pPr lvl="2"/>
            <a:r>
              <a:rPr kumimoji="1" lang="en-US" altLang="ja-JP" dirty="0"/>
              <a:t>LW: </a:t>
            </a:r>
            <a:r>
              <a:rPr kumimoji="1" lang="en-US" altLang="ja-JP" dirty="0" err="1"/>
              <a:t>rd</a:t>
            </a:r>
            <a:r>
              <a:rPr kumimoji="1" lang="en-US" altLang="ja-JP" dirty="0"/>
              <a:t>, rs1   /    SW: rs1, rs2</a:t>
            </a:r>
          </a:p>
          <a:p>
            <a:pPr lvl="1"/>
            <a:r>
              <a:rPr lang="en-US" altLang="ja-JP" dirty="0"/>
              <a:t>SW </a:t>
            </a:r>
            <a:r>
              <a:rPr lang="ja-JP" altLang="en-US" dirty="0"/>
              <a:t>では </a:t>
            </a:r>
            <a:r>
              <a:rPr lang="en-US" altLang="ja-JP" dirty="0"/>
              <a:t>immediate </a:t>
            </a:r>
            <a:r>
              <a:rPr lang="ja-JP" altLang="en-US" dirty="0"/>
              <a:t>が </a:t>
            </a:r>
            <a:r>
              <a:rPr lang="en-US" altLang="ja-JP" dirty="0"/>
              <a:t>[11:5] </a:t>
            </a:r>
            <a:r>
              <a:rPr lang="ja-JP" altLang="en-US" dirty="0"/>
              <a:t>と </a:t>
            </a:r>
            <a:r>
              <a:rPr lang="en-US" altLang="ja-JP" dirty="0"/>
              <a:t>[4:0] </a:t>
            </a:r>
            <a:r>
              <a:rPr lang="ja-JP" altLang="en-US" dirty="0"/>
              <a:t>に分断されている</a:t>
            </a:r>
            <a:endParaRPr kumimoji="1" lang="en-US" altLang="ja-JP" dirty="0"/>
          </a:p>
          <a:p>
            <a:r>
              <a:rPr kumimoji="1" lang="ja-JP" altLang="en-US" dirty="0"/>
              <a:t>これの説明が大ざっぱすぎたので，補足したい</a:t>
            </a:r>
            <a:endParaRPr kumimoji="1" lang="en-US" altLang="ja-JP" dirty="0"/>
          </a:p>
        </p:txBody>
      </p:sp>
      <p:sp>
        <p:nvSpPr>
          <p:cNvPr id="4"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5" name="Text Box 31"/>
          <p:cNvSpPr txBox="1">
            <a:spLocks noChangeArrowheads="1"/>
          </p:cNvSpPr>
          <p:nvPr/>
        </p:nvSpPr>
        <p:spPr bwMode="auto">
          <a:xfrm>
            <a:off x="6372020" y="243898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0100011</a:t>
            </a:r>
          </a:p>
        </p:txBody>
      </p:sp>
      <p:sp>
        <p:nvSpPr>
          <p:cNvPr id="6"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7" name="Text Box 29"/>
          <p:cNvSpPr txBox="1">
            <a:spLocks noChangeArrowheads="1"/>
          </p:cNvSpPr>
          <p:nvPr/>
        </p:nvSpPr>
        <p:spPr bwMode="auto">
          <a:xfrm>
            <a:off x="4481998" y="243898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8" name="正方形/長方形 7"/>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0"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1" name="Text Box 30"/>
          <p:cNvSpPr txBox="1">
            <a:spLocks noChangeArrowheads="1"/>
          </p:cNvSpPr>
          <p:nvPr/>
        </p:nvSpPr>
        <p:spPr bwMode="auto">
          <a:xfrm>
            <a:off x="5292008" y="153897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2"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0000011</a:t>
            </a:r>
          </a:p>
        </p:txBody>
      </p:sp>
      <p:sp>
        <p:nvSpPr>
          <p:cNvPr id="13" name="Text Box 28"/>
          <p:cNvSpPr txBox="1">
            <a:spLocks noChangeArrowheads="1"/>
          </p:cNvSpPr>
          <p:nvPr/>
        </p:nvSpPr>
        <p:spPr bwMode="auto">
          <a:xfrm>
            <a:off x="3401987" y="153897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4"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15" name="正方形/長方形 14"/>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146838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11E3-654B-4885-9E02-7FD6275A3518}"/>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77A35F46-AA39-46D8-982A-7EC6E056A5AE}"/>
              </a:ext>
            </a:extLst>
          </p:cNvPr>
          <p:cNvSpPr>
            <a:spLocks noGrp="1"/>
          </p:cNvSpPr>
          <p:nvPr>
            <p:ph type="body" sz="quarter" idx="10"/>
          </p:nvPr>
        </p:nvSpPr>
        <p:spPr/>
        <p:txBody>
          <a:bodyPr/>
          <a:lstStyle/>
          <a:p>
            <a:r>
              <a:rPr kumimoji="1" lang="en-US" altLang="ja-JP" dirty="0"/>
              <a:t>It is a little bit difficult for me to read Japanese textbook.  If possible, could you please recommend some rudimentary reference textbooks in English for this course?</a:t>
            </a:r>
          </a:p>
          <a:p>
            <a:pPr marL="457200" indent="-457200" algn="l">
              <a:buFont typeface="+mj-lt"/>
              <a:buAutoNum type="arabicPeriod"/>
            </a:pPr>
            <a:r>
              <a:rPr kumimoji="1" lang="en-US" altLang="ja-JP" dirty="0"/>
              <a:t>David A. Patterson and John L. Hennessy: “</a:t>
            </a:r>
            <a:r>
              <a:rPr lang="en-US" altLang="ja-JP" b="0" i="0" u="none" strike="noStrike" dirty="0">
                <a:effectLst/>
              </a:rPr>
              <a:t>Computer Organization and Design”</a:t>
            </a:r>
          </a:p>
          <a:p>
            <a:pPr lvl="1"/>
            <a:r>
              <a:rPr kumimoji="1" lang="en-US" altLang="ja-JP" dirty="0"/>
              <a:t>Covers basic topi</a:t>
            </a:r>
            <a:r>
              <a:rPr lang="en-US" altLang="ja-JP" dirty="0"/>
              <a:t>cs including RISC, pipeline processors, caches </a:t>
            </a:r>
            <a:endParaRPr kumimoji="1" lang="en-US" altLang="ja-JP" dirty="0"/>
          </a:p>
          <a:p>
            <a:pPr marL="457200" indent="-457200">
              <a:buFont typeface="+mj-lt"/>
              <a:buAutoNum type="arabicPeriod"/>
            </a:pPr>
            <a:r>
              <a:rPr kumimoji="1" lang="en-US" altLang="ja-JP" dirty="0"/>
              <a:t>John L. Hennessy and David A. Patterson: “Computer Architecture: A Quantitative Approach”</a:t>
            </a:r>
          </a:p>
          <a:p>
            <a:pPr lvl="1"/>
            <a:r>
              <a:rPr kumimoji="1" lang="en-US" altLang="ja-JP" dirty="0"/>
              <a:t>Covers advanced topi</a:t>
            </a:r>
            <a:r>
              <a:rPr lang="en-US" altLang="ja-JP" dirty="0"/>
              <a:t>cs including out-of-order suparscalar, GPU</a:t>
            </a:r>
            <a:endParaRPr kumimoji="1"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304888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effectLst/>
        </p:spPr>
        <p:txBody>
          <a:bodyPr/>
          <a:lstStyle/>
          <a:p>
            <a:r>
              <a:rPr kumimoji="1" lang="en-US" altLang="ja-JP" dirty="0"/>
              <a:t>RISC-V </a:t>
            </a:r>
            <a:r>
              <a:rPr kumimoji="1" lang="ja-JP" altLang="en-US" dirty="0"/>
              <a:t>と </a:t>
            </a:r>
            <a:r>
              <a:rPr kumimoji="1" lang="en-US" altLang="ja-JP" dirty="0"/>
              <a:t>MIPS </a:t>
            </a:r>
            <a:r>
              <a:rPr kumimoji="1" lang="ja-JP" altLang="en-US" dirty="0"/>
              <a:t>のロード</a:t>
            </a:r>
            <a:r>
              <a:rPr kumimoji="1" lang="en-US" altLang="ja-JP" dirty="0"/>
              <a:t>/</a:t>
            </a:r>
            <a:r>
              <a:rPr kumimoji="1" lang="ja-JP" altLang="en-US" dirty="0"/>
              <a:t>ストア命令</a:t>
            </a:r>
          </a:p>
        </p:txBody>
      </p:sp>
      <p:sp>
        <p:nvSpPr>
          <p:cNvPr id="8" name="正方形/長方形 7"/>
          <p:cNvSpPr/>
          <p:nvPr/>
        </p:nvSpPr>
        <p:spPr bwMode="auto">
          <a:xfrm>
            <a:off x="701957" y="459901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Text Box 30"/>
          <p:cNvSpPr txBox="1">
            <a:spLocks noChangeArrowheads="1"/>
          </p:cNvSpPr>
          <p:nvPr/>
        </p:nvSpPr>
        <p:spPr bwMode="auto">
          <a:xfrm>
            <a:off x="3311986" y="4239012"/>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2" name="Text Box 31"/>
          <p:cNvSpPr txBox="1">
            <a:spLocks noChangeArrowheads="1"/>
          </p:cNvSpPr>
          <p:nvPr/>
        </p:nvSpPr>
        <p:spPr bwMode="auto">
          <a:xfrm>
            <a:off x="791958" y="4239012"/>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100011</a:t>
            </a:r>
          </a:p>
        </p:txBody>
      </p:sp>
      <p:sp>
        <p:nvSpPr>
          <p:cNvPr id="13" name="Text Box 28"/>
          <p:cNvSpPr txBox="1">
            <a:spLocks noChangeArrowheads="1"/>
          </p:cNvSpPr>
          <p:nvPr/>
        </p:nvSpPr>
        <p:spPr bwMode="auto">
          <a:xfrm>
            <a:off x="2231974" y="4239012"/>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15" name="正方形/長方形 14"/>
          <p:cNvSpPr/>
          <p:nvPr/>
        </p:nvSpPr>
        <p:spPr bwMode="auto">
          <a:xfrm>
            <a:off x="701957" y="396900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4391998" y="4239012"/>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17" name="Text Box 30"/>
          <p:cNvSpPr txBox="1">
            <a:spLocks noChangeArrowheads="1"/>
          </p:cNvSpPr>
          <p:nvPr/>
        </p:nvSpPr>
        <p:spPr bwMode="auto">
          <a:xfrm>
            <a:off x="3311986" y="5499026"/>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8" name="Text Box 31"/>
          <p:cNvSpPr txBox="1">
            <a:spLocks noChangeArrowheads="1"/>
          </p:cNvSpPr>
          <p:nvPr/>
        </p:nvSpPr>
        <p:spPr bwMode="auto">
          <a:xfrm>
            <a:off x="791958" y="486901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101011</a:t>
            </a:r>
          </a:p>
        </p:txBody>
      </p:sp>
      <p:sp>
        <p:nvSpPr>
          <p:cNvPr id="19" name="Text Box 28"/>
          <p:cNvSpPr txBox="1">
            <a:spLocks noChangeArrowheads="1"/>
          </p:cNvSpPr>
          <p:nvPr/>
        </p:nvSpPr>
        <p:spPr bwMode="auto">
          <a:xfrm>
            <a:off x="2231974" y="5499026"/>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20" name="Text Box 27"/>
          <p:cNvSpPr txBox="1">
            <a:spLocks noChangeArrowheads="1"/>
          </p:cNvSpPr>
          <p:nvPr/>
        </p:nvSpPr>
        <p:spPr bwMode="auto">
          <a:xfrm>
            <a:off x="4391998" y="4869019"/>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21" name="テキスト プレースホルダー 20"/>
          <p:cNvSpPr>
            <a:spLocks noGrp="1"/>
          </p:cNvSpPr>
          <p:nvPr>
            <p:ph type="body" sz="quarter" idx="10"/>
          </p:nvPr>
        </p:nvSpPr>
        <p:spPr>
          <a:xfrm>
            <a:off x="431954" y="908972"/>
            <a:ext cx="8280092" cy="360004"/>
          </a:xfrm>
          <a:effectLst/>
        </p:spPr>
        <p:txBody>
          <a:bodyPr/>
          <a:lstStyle/>
          <a:p>
            <a:r>
              <a:rPr kumimoji="1" lang="en-US" altLang="ja-JP" dirty="0"/>
              <a:t>RISC-V</a:t>
            </a:r>
            <a:endParaRPr kumimoji="1" lang="ja-JP" altLang="en-US" dirty="0"/>
          </a:p>
        </p:txBody>
      </p:sp>
      <p:sp>
        <p:nvSpPr>
          <p:cNvPr id="22" name="Text Box 30"/>
          <p:cNvSpPr txBox="1">
            <a:spLocks noChangeArrowheads="1"/>
          </p:cNvSpPr>
          <p:nvPr/>
        </p:nvSpPr>
        <p:spPr bwMode="auto">
          <a:xfrm>
            <a:off x="5472010" y="2258987"/>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23" name="Text Box 31"/>
          <p:cNvSpPr txBox="1">
            <a:spLocks noChangeArrowheads="1"/>
          </p:cNvSpPr>
          <p:nvPr/>
        </p:nvSpPr>
        <p:spPr bwMode="auto">
          <a:xfrm>
            <a:off x="6552022" y="2258987"/>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24" name="Text Box 28"/>
          <p:cNvSpPr txBox="1">
            <a:spLocks noChangeArrowheads="1"/>
          </p:cNvSpPr>
          <p:nvPr/>
        </p:nvSpPr>
        <p:spPr bwMode="auto">
          <a:xfrm>
            <a:off x="3581989" y="2258987"/>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25" name="Text Box 29"/>
          <p:cNvSpPr txBox="1">
            <a:spLocks noChangeArrowheads="1"/>
          </p:cNvSpPr>
          <p:nvPr/>
        </p:nvSpPr>
        <p:spPr bwMode="auto">
          <a:xfrm>
            <a:off x="4662000" y="2258987"/>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26" name="正方形/長方形 25"/>
          <p:cNvSpPr/>
          <p:nvPr/>
        </p:nvSpPr>
        <p:spPr bwMode="auto">
          <a:xfrm>
            <a:off x="701957"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7" name="Text Box 27"/>
          <p:cNvSpPr txBox="1">
            <a:spLocks noChangeArrowheads="1"/>
          </p:cNvSpPr>
          <p:nvPr/>
        </p:nvSpPr>
        <p:spPr bwMode="auto">
          <a:xfrm>
            <a:off x="791958" y="2258987"/>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28" name="Text Box 27"/>
          <p:cNvSpPr txBox="1">
            <a:spLocks noChangeArrowheads="1"/>
          </p:cNvSpPr>
          <p:nvPr/>
        </p:nvSpPr>
        <p:spPr bwMode="auto">
          <a:xfrm>
            <a:off x="2501977" y="2258987"/>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29" name="Text Box 30"/>
          <p:cNvSpPr txBox="1">
            <a:spLocks noChangeArrowheads="1"/>
          </p:cNvSpPr>
          <p:nvPr/>
        </p:nvSpPr>
        <p:spPr bwMode="auto">
          <a:xfrm>
            <a:off x="5472010" y="1538979"/>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0" name="Text Box 31"/>
          <p:cNvSpPr txBox="1">
            <a:spLocks noChangeArrowheads="1"/>
          </p:cNvSpPr>
          <p:nvPr/>
        </p:nvSpPr>
        <p:spPr bwMode="auto">
          <a:xfrm>
            <a:off x="6552022" y="153897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31" name="Text Box 28"/>
          <p:cNvSpPr txBox="1">
            <a:spLocks noChangeArrowheads="1"/>
          </p:cNvSpPr>
          <p:nvPr/>
        </p:nvSpPr>
        <p:spPr bwMode="auto">
          <a:xfrm>
            <a:off x="3581989" y="1538979"/>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32" name="Text Box 29"/>
          <p:cNvSpPr txBox="1">
            <a:spLocks noChangeArrowheads="1"/>
          </p:cNvSpPr>
          <p:nvPr/>
        </p:nvSpPr>
        <p:spPr bwMode="auto">
          <a:xfrm>
            <a:off x="4662000" y="1538979"/>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33" name="正方形/長方形 32"/>
          <p:cNvSpPr/>
          <p:nvPr/>
        </p:nvSpPr>
        <p:spPr bwMode="auto">
          <a:xfrm>
            <a:off x="701957"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4" name="Text Box 27"/>
          <p:cNvSpPr txBox="1">
            <a:spLocks noChangeArrowheads="1"/>
          </p:cNvSpPr>
          <p:nvPr/>
        </p:nvSpPr>
        <p:spPr bwMode="auto">
          <a:xfrm>
            <a:off x="791958" y="1538979"/>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35" name="テキスト プレースホルダー 20"/>
          <p:cNvSpPr txBox="1">
            <a:spLocks/>
          </p:cNvSpPr>
          <p:nvPr/>
        </p:nvSpPr>
        <p:spPr bwMode="auto">
          <a:xfrm>
            <a:off x="431954" y="3609002"/>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a:t>
            </a:r>
            <a:endParaRPr lang="ja-JP" altLang="en-US" kern="0" dirty="0"/>
          </a:p>
        </p:txBody>
      </p:sp>
      <p:sp>
        <p:nvSpPr>
          <p:cNvPr id="36" name="テキスト プレースホルダー 20"/>
          <p:cNvSpPr txBox="1">
            <a:spLocks/>
          </p:cNvSpPr>
          <p:nvPr/>
        </p:nvSpPr>
        <p:spPr bwMode="auto">
          <a:xfrm>
            <a:off x="431954" y="6129030"/>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 </a:t>
            </a:r>
            <a:r>
              <a:rPr lang="ja-JP" altLang="en-US" kern="0" dirty="0"/>
              <a:t>の方が一見きれいにも見えるが･･･</a:t>
            </a:r>
          </a:p>
        </p:txBody>
      </p:sp>
      <p:sp>
        <p:nvSpPr>
          <p:cNvPr id="37" name="Text Box 30"/>
          <p:cNvSpPr txBox="1">
            <a:spLocks noChangeArrowheads="1"/>
          </p:cNvSpPr>
          <p:nvPr/>
        </p:nvSpPr>
        <p:spPr bwMode="auto">
          <a:xfrm>
            <a:off x="5472010" y="2978995"/>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8" name="Text Box 31"/>
          <p:cNvSpPr txBox="1">
            <a:spLocks noChangeArrowheads="1"/>
          </p:cNvSpPr>
          <p:nvPr/>
        </p:nvSpPr>
        <p:spPr bwMode="auto">
          <a:xfrm>
            <a:off x="6552022" y="2978995"/>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39" name="Text Box 27"/>
          <p:cNvSpPr txBox="1">
            <a:spLocks noChangeArrowheads="1"/>
          </p:cNvSpPr>
          <p:nvPr/>
        </p:nvSpPr>
        <p:spPr bwMode="auto">
          <a:xfrm>
            <a:off x="791958" y="2978995"/>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40" name="Text Box 27"/>
          <p:cNvSpPr txBox="1">
            <a:spLocks noChangeArrowheads="1"/>
          </p:cNvSpPr>
          <p:nvPr/>
        </p:nvSpPr>
        <p:spPr bwMode="auto">
          <a:xfrm>
            <a:off x="2501977" y="2978995"/>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41" name="Text Box 28"/>
          <p:cNvSpPr txBox="1">
            <a:spLocks noChangeArrowheads="1"/>
          </p:cNvSpPr>
          <p:nvPr/>
        </p:nvSpPr>
        <p:spPr bwMode="auto">
          <a:xfrm>
            <a:off x="3581989" y="2978995"/>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42" name="Text Box 29"/>
          <p:cNvSpPr txBox="1">
            <a:spLocks noChangeArrowheads="1"/>
          </p:cNvSpPr>
          <p:nvPr/>
        </p:nvSpPr>
        <p:spPr bwMode="auto">
          <a:xfrm>
            <a:off x="4662000" y="2978995"/>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43" name="正方形/長方形 42"/>
          <p:cNvSpPr/>
          <p:nvPr/>
        </p:nvSpPr>
        <p:spPr bwMode="auto">
          <a:xfrm>
            <a:off x="701957" y="270899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4" name="Text Box 30"/>
          <p:cNvSpPr txBox="1">
            <a:spLocks noChangeArrowheads="1"/>
          </p:cNvSpPr>
          <p:nvPr/>
        </p:nvSpPr>
        <p:spPr bwMode="auto">
          <a:xfrm>
            <a:off x="4391998" y="5499026"/>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5" name="Text Box 31"/>
          <p:cNvSpPr txBox="1">
            <a:spLocks noChangeArrowheads="1"/>
          </p:cNvSpPr>
          <p:nvPr/>
        </p:nvSpPr>
        <p:spPr bwMode="auto">
          <a:xfrm>
            <a:off x="6642023" y="5499026"/>
            <a:ext cx="134960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100001</a:t>
            </a:r>
          </a:p>
        </p:txBody>
      </p:sp>
      <p:sp>
        <p:nvSpPr>
          <p:cNvPr id="46" name="Text Box 27"/>
          <p:cNvSpPr txBox="1">
            <a:spLocks noChangeArrowheads="1"/>
          </p:cNvSpPr>
          <p:nvPr/>
        </p:nvSpPr>
        <p:spPr bwMode="auto">
          <a:xfrm>
            <a:off x="791959" y="5499026"/>
            <a:ext cx="14400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a:t>
            </a:r>
            <a:endParaRPr lang="ja-JP" altLang="ja-JP" sz="1600" dirty="0">
              <a:latin typeface="+mn-lt"/>
            </a:endParaRPr>
          </a:p>
        </p:txBody>
      </p:sp>
      <p:sp>
        <p:nvSpPr>
          <p:cNvPr id="49" name="Text Box 29"/>
          <p:cNvSpPr txBox="1">
            <a:spLocks noChangeArrowheads="1"/>
          </p:cNvSpPr>
          <p:nvPr/>
        </p:nvSpPr>
        <p:spPr bwMode="auto">
          <a:xfrm>
            <a:off x="5472009" y="5499026"/>
            <a:ext cx="1170013"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a:t>
            </a:r>
          </a:p>
        </p:txBody>
      </p:sp>
      <p:sp>
        <p:nvSpPr>
          <p:cNvPr id="50" name="正方形/長方形 49"/>
          <p:cNvSpPr/>
          <p:nvPr/>
        </p:nvSpPr>
        <p:spPr bwMode="auto">
          <a:xfrm>
            <a:off x="701957" y="522902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ADDU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30"/>
          <p:cNvSpPr txBox="1">
            <a:spLocks noChangeArrowheads="1"/>
          </p:cNvSpPr>
          <p:nvPr/>
        </p:nvSpPr>
        <p:spPr bwMode="auto">
          <a:xfrm>
            <a:off x="3311986" y="4869019"/>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52" name="Text Box 28"/>
          <p:cNvSpPr txBox="1">
            <a:spLocks noChangeArrowheads="1"/>
          </p:cNvSpPr>
          <p:nvPr/>
        </p:nvSpPr>
        <p:spPr bwMode="auto">
          <a:xfrm>
            <a:off x="2231974" y="4869019"/>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Tree>
    <p:extLst>
      <p:ext uri="{BB962C8B-B14F-4D97-AF65-F5344CB8AC3E}">
        <p14:creationId xmlns:p14="http://schemas.microsoft.com/office/powerpoint/2010/main" val="217218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の場合</a:t>
            </a:r>
          </a:p>
        </p:txBody>
      </p:sp>
      <p:sp>
        <p:nvSpPr>
          <p:cNvPr id="3" name="テキスト プレースホルダー 2"/>
          <p:cNvSpPr>
            <a:spLocks noGrp="1"/>
          </p:cNvSpPr>
          <p:nvPr>
            <p:ph type="body" sz="quarter" idx="10"/>
          </p:nvPr>
        </p:nvSpPr>
        <p:spPr>
          <a:xfrm>
            <a:off x="521955" y="2528990"/>
            <a:ext cx="8280092" cy="1439709"/>
          </a:xfrm>
        </p:spPr>
        <p:txBody>
          <a:bodyPr/>
          <a:lstStyle/>
          <a:p>
            <a:r>
              <a:rPr lang="ja-JP" altLang="en-US" sz="1800" dirty="0"/>
              <a:t>レジスタ番号を指定する，命令内のビット位置が一貫している</a:t>
            </a:r>
            <a:endParaRPr kumimoji="1" lang="en-US" altLang="ja-JP" sz="1800" dirty="0"/>
          </a:p>
          <a:p>
            <a:pPr lvl="1"/>
            <a:r>
              <a:rPr kumimoji="1" lang="en-US" altLang="ja-JP" sz="1800" dirty="0">
                <a:latin typeface="Consolas" panose="020B0609020204030204" pitchFamily="49" charset="0"/>
              </a:rPr>
              <a:t>LW </a:t>
            </a:r>
            <a:r>
              <a:rPr kumimoji="1" lang="ja-JP" altLang="en-US" sz="1800" dirty="0"/>
              <a:t>：</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kumimoji="1" lang="ja-JP" altLang="en-US" sz="1800" dirty="0"/>
              <a:t>読み出し：</a:t>
            </a:r>
            <a:r>
              <a:rPr kumimoji="1" lang="en-US" altLang="ja-JP" sz="1800" dirty="0">
                <a:solidFill>
                  <a:schemeClr val="accent5"/>
                </a:solidFill>
              </a:rPr>
              <a:t>rs1 [19:15]</a:t>
            </a:r>
            <a:endParaRPr kumimoji="1" lang="en-US" altLang="ja-JP" sz="1800" dirty="0">
              <a:solidFill>
                <a:schemeClr val="accent4"/>
              </a:solidFill>
            </a:endParaRPr>
          </a:p>
          <a:p>
            <a:pPr lvl="1"/>
            <a:r>
              <a:rPr lang="en-US" altLang="ja-JP" sz="1800" dirty="0">
                <a:latin typeface="Consolas" panose="020B0609020204030204" pitchFamily="49" charset="0"/>
              </a:rPr>
              <a:t>SW </a:t>
            </a:r>
            <a:r>
              <a:rPr kumimoji="1" lang="ja-JP" altLang="en-US" sz="1800" dirty="0"/>
              <a:t>：</a:t>
            </a:r>
            <a:r>
              <a:rPr kumimoji="1" lang="en-US" altLang="ja-JP" sz="1800" dirty="0"/>
              <a:t>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en-US" altLang="ja-JP" sz="1800" dirty="0">
              <a:solidFill>
                <a:schemeClr val="accent6"/>
              </a:solidFill>
            </a:endParaRPr>
          </a:p>
          <a:p>
            <a:pPr lvl="1"/>
            <a:r>
              <a:rPr lang="en-US" altLang="ja-JP" sz="1800" dirty="0">
                <a:latin typeface="Consolas" panose="020B0609020204030204" pitchFamily="49" charset="0"/>
              </a:rPr>
              <a:t>ADD</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ja-JP" altLang="en-US" sz="1800" dirty="0">
              <a:solidFill>
                <a:schemeClr val="accent4"/>
              </a:solidFill>
            </a:endParaRPr>
          </a:p>
        </p:txBody>
      </p:sp>
      <p:sp>
        <p:nvSpPr>
          <p:cNvPr id="63" name="テキスト プレースホルダー 20"/>
          <p:cNvSpPr txBox="1">
            <a:spLocks/>
          </p:cNvSpPr>
          <p:nvPr/>
        </p:nvSpPr>
        <p:spPr bwMode="auto">
          <a:xfrm>
            <a:off x="521955" y="1178975"/>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RISC-V</a:t>
            </a:r>
            <a:endParaRPr lang="ja-JP" altLang="en-US" sz="1800" kern="0" dirty="0"/>
          </a:p>
        </p:txBody>
      </p:sp>
      <p:sp>
        <p:nvSpPr>
          <p:cNvPr id="68" name="正方形/長方形 67"/>
          <p:cNvSpPr/>
          <p:nvPr/>
        </p:nvSpPr>
        <p:spPr bwMode="auto">
          <a:xfrm>
            <a:off x="701957" y="180898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75" name="正方形/長方形 74"/>
          <p:cNvSpPr/>
          <p:nvPr/>
        </p:nvSpPr>
        <p:spPr bwMode="auto">
          <a:xfrm>
            <a:off x="701957" y="153897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8" name="正方形/長方形 77"/>
          <p:cNvSpPr/>
          <p:nvPr/>
        </p:nvSpPr>
        <p:spPr bwMode="auto">
          <a:xfrm>
            <a:off x="701957"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0" name="フリーフォーム 89"/>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sp>
        <p:nvSpPr>
          <p:cNvPr id="91" name="正方形/長方形 9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92" name="正方形/長方形 9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93" name="正方形/長方形 9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番号</a:t>
            </a:r>
          </a:p>
        </p:txBody>
      </p:sp>
      <p:sp>
        <p:nvSpPr>
          <p:cNvPr id="94" name="正方形/長方形 9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番号</a:t>
            </a:r>
          </a:p>
        </p:txBody>
      </p:sp>
      <p:sp>
        <p:nvSpPr>
          <p:cNvPr id="95" name="正方形/長方形 9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96" name="直線矢印コネクタ 9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9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9" name="直線矢印コネクタ 9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0" name="直線矢印コネクタ 99"/>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1" name="直線矢印コネクタ 100"/>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103" name="正方形/長方形 10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04" name="正方形/長方形 10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105"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06" name="正方形/長方形 10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107" name="正方形/長方形 10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データ</a:t>
            </a:r>
          </a:p>
        </p:txBody>
      </p:sp>
      <p:sp>
        <p:nvSpPr>
          <p:cNvPr id="108" name="正方形/長方形 10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109" name="直線矢印コネクタ 108"/>
          <p:cNvCxnSpPr/>
          <p:nvPr/>
        </p:nvCxnSpPr>
        <p:spPr bwMode="auto">
          <a:xfrm>
            <a:off x="1151962" y="5408771"/>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0" name="直線矢印コネクタ 10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1" name="直線矢印コネクタ 110"/>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sp>
        <p:nvSpPr>
          <p:cNvPr id="112" name="正方形/長方形 111"/>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113" name="直線矢印コネクタ 112"/>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114" name="直線矢印コネクタ 113"/>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16"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17" name="直線矢印コネクタ 116"/>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119" name="直線矢印コネクタ 118"/>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22" name="正方形/長方形 121"/>
          <p:cNvSpPr/>
          <p:nvPr/>
        </p:nvSpPr>
        <p:spPr bwMode="auto">
          <a:xfrm>
            <a:off x="521955" y="522902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4"/>
                </a:solidFill>
                <a:latin typeface="メイリオ" panose="020B0604030504040204" pitchFamily="50" charset="-128"/>
                <a:ea typeface="メイリオ" panose="020B0604030504040204" pitchFamily="50" charset="-128"/>
              </a:rPr>
              <a:t>[11:7]</a:t>
            </a:r>
            <a:endParaRPr kumimoji="1" lang="ja-JP" altLang="en-US" sz="1200" dirty="0">
              <a:solidFill>
                <a:schemeClr val="accent4"/>
              </a:solidFill>
              <a:latin typeface="メイリオ" panose="020B0604030504040204" pitchFamily="50" charset="-128"/>
              <a:ea typeface="メイリオ" panose="020B0604030504040204" pitchFamily="50" charset="-128"/>
            </a:endParaRPr>
          </a:p>
        </p:txBody>
      </p:sp>
      <p:sp>
        <p:nvSpPr>
          <p:cNvPr id="123" name="正方形/長方形 122"/>
          <p:cNvSpPr/>
          <p:nvPr/>
        </p:nvSpPr>
        <p:spPr bwMode="auto">
          <a:xfrm>
            <a:off x="521955" y="558902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5"/>
                </a:solidFill>
                <a:latin typeface="メイリオ" panose="020B0604030504040204" pitchFamily="50" charset="-128"/>
                <a:ea typeface="メイリオ" panose="020B0604030504040204" pitchFamily="50" charset="-128"/>
              </a:rPr>
              <a:t>[19:15]</a:t>
            </a:r>
            <a:endParaRPr kumimoji="1" lang="ja-JP" altLang="en-US" sz="1200" dirty="0">
              <a:solidFill>
                <a:schemeClr val="accent5"/>
              </a:solidFill>
              <a:latin typeface="メイリオ" panose="020B0604030504040204" pitchFamily="50" charset="-128"/>
              <a:ea typeface="メイリオ" panose="020B0604030504040204" pitchFamily="50" charset="-128"/>
            </a:endParaRPr>
          </a:p>
        </p:txBody>
      </p:sp>
      <p:sp>
        <p:nvSpPr>
          <p:cNvPr id="124" name="正方形/長方形 123"/>
          <p:cNvSpPr/>
          <p:nvPr/>
        </p:nvSpPr>
        <p:spPr bwMode="auto">
          <a:xfrm>
            <a:off x="521955"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[24:20]</a:t>
            </a:r>
            <a:endParaRPr kumimoji="1" lang="ja-JP" altLang="en-US"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5980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MIPS </a:t>
            </a:r>
            <a:r>
              <a:rPr kumimoji="1" lang="ja-JP" altLang="en-US" dirty="0"/>
              <a:t>の場合</a:t>
            </a:r>
          </a:p>
        </p:txBody>
      </p:sp>
      <p:sp>
        <p:nvSpPr>
          <p:cNvPr id="32" name="正方形/長方形 31"/>
          <p:cNvSpPr/>
          <p:nvPr/>
        </p:nvSpPr>
        <p:spPr bwMode="auto">
          <a:xfrm>
            <a:off x="791958" y="1718981"/>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4" name="正方形/長方形 33"/>
          <p:cNvSpPr/>
          <p:nvPr/>
        </p:nvSpPr>
        <p:spPr bwMode="auto">
          <a:xfrm>
            <a:off x="791958" y="1448978"/>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テキスト プレースホルダー 20"/>
          <p:cNvSpPr txBox="1">
            <a:spLocks/>
          </p:cNvSpPr>
          <p:nvPr/>
        </p:nvSpPr>
        <p:spPr bwMode="auto">
          <a:xfrm>
            <a:off x="521955" y="1088974"/>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MIPS</a:t>
            </a:r>
            <a:endParaRPr lang="ja-JP" altLang="en-US" sz="1800" kern="0" dirty="0"/>
          </a:p>
        </p:txBody>
      </p:sp>
      <p:sp>
        <p:nvSpPr>
          <p:cNvPr id="36" name="正方形/長方形 35"/>
          <p:cNvSpPr/>
          <p:nvPr/>
        </p:nvSpPr>
        <p:spPr bwMode="auto">
          <a:xfrm>
            <a:off x="791958"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ADDU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7" name="テキスト プレースホルダー 2"/>
          <p:cNvSpPr txBox="1">
            <a:spLocks/>
          </p:cNvSpPr>
          <p:nvPr/>
        </p:nvSpPr>
        <p:spPr bwMode="auto">
          <a:xfrm>
            <a:off x="521955" y="2528990"/>
            <a:ext cx="8280092" cy="14397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dirty="0"/>
              <a:t>レジスタ番号を指定する，命令内のビット位置が一貫していない</a:t>
            </a:r>
            <a:br>
              <a:rPr lang="en-US" altLang="ja-JP" sz="1800" dirty="0"/>
            </a:br>
            <a:r>
              <a:rPr lang="ja-JP" altLang="en-US" sz="1800" kern="0" dirty="0"/>
              <a:t>→ 書き込み番号の切り替え（</a:t>
            </a:r>
            <a:r>
              <a:rPr lang="en-US" altLang="ja-JP" sz="1800" kern="0" dirty="0" err="1">
                <a:solidFill>
                  <a:schemeClr val="accent6"/>
                </a:solidFill>
              </a:rPr>
              <a:t>rt</a:t>
            </a:r>
            <a:r>
              <a:rPr lang="en-US" altLang="ja-JP" sz="1800" kern="0" dirty="0"/>
              <a:t> or </a:t>
            </a:r>
            <a:r>
              <a:rPr lang="en-US" altLang="ja-JP" sz="1800" kern="0" dirty="0" err="1">
                <a:solidFill>
                  <a:schemeClr val="accent6"/>
                </a:solidFill>
              </a:rPr>
              <a:t>rs</a:t>
            </a:r>
            <a:r>
              <a:rPr lang="ja-JP" altLang="en-US" sz="1800" kern="0" dirty="0"/>
              <a:t>）が必要</a:t>
            </a:r>
            <a:endParaRPr lang="en-US" altLang="ja-JP" sz="1800" kern="0" dirty="0"/>
          </a:p>
          <a:p>
            <a:pPr lvl="1"/>
            <a:r>
              <a:rPr lang="en-US" altLang="ja-JP" sz="1800" kern="0" dirty="0">
                <a:latin typeface="Consolas" panose="020B0609020204030204" pitchFamily="49" charset="0"/>
              </a:rPr>
              <a:t>LW </a:t>
            </a:r>
            <a:r>
              <a:rPr lang="ja-JP" altLang="en-US" sz="1800" kern="0" dirty="0"/>
              <a:t>：書き込み </a:t>
            </a:r>
            <a:r>
              <a:rPr lang="en-US" altLang="ja-JP" sz="1800" kern="0" dirty="0" err="1">
                <a:solidFill>
                  <a:schemeClr val="accent6"/>
                </a:solidFill>
              </a:rPr>
              <a:t>rt</a:t>
            </a:r>
            <a:r>
              <a:rPr lang="en-US" altLang="ja-JP" sz="1800" kern="0" dirty="0">
                <a:solidFill>
                  <a:schemeClr val="accent6"/>
                </a:solidFill>
              </a:rPr>
              <a:t> [16:20]</a:t>
            </a:r>
            <a:r>
              <a:rPr lang="en-US" altLang="ja-JP" sz="1800" kern="0" dirty="0">
                <a:solidFill>
                  <a:schemeClr val="accent4"/>
                </a:solidFill>
              </a:rPr>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endParaRPr lang="en-US" altLang="ja-JP" sz="1800" kern="0" dirty="0">
              <a:solidFill>
                <a:schemeClr val="accent4"/>
              </a:solidFill>
            </a:endParaRPr>
          </a:p>
          <a:p>
            <a:pPr lvl="1"/>
            <a:r>
              <a:rPr lang="en-US" altLang="ja-JP" sz="1800" kern="0" dirty="0">
                <a:latin typeface="Consolas" panose="020B0609020204030204" pitchFamily="49" charset="0"/>
              </a:rPr>
              <a:t>SW </a:t>
            </a:r>
            <a:r>
              <a:rPr lang="ja-JP" altLang="en-US" sz="1800" kern="0" dirty="0"/>
              <a:t>：</a:t>
            </a:r>
            <a:r>
              <a:rPr lang="en-US" altLang="ja-JP" sz="1800" kern="0" dirty="0"/>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p>
          <a:p>
            <a:pPr lvl="1"/>
            <a:r>
              <a:rPr lang="en-US" altLang="ja-JP" sz="1800" kern="0" dirty="0">
                <a:latin typeface="Consolas" panose="020B0609020204030204" pitchFamily="49" charset="0"/>
              </a:rPr>
              <a:t>ADD</a:t>
            </a:r>
            <a:r>
              <a:rPr lang="ja-JP" altLang="en-US" sz="1800" kern="0" dirty="0"/>
              <a:t>：書き込み </a:t>
            </a:r>
            <a:r>
              <a:rPr lang="en-US" altLang="ja-JP" sz="1800" kern="0" dirty="0" err="1">
                <a:solidFill>
                  <a:schemeClr val="accent4"/>
                </a:solidFill>
              </a:rPr>
              <a:t>rd</a:t>
            </a:r>
            <a:r>
              <a:rPr lang="en-US" altLang="ja-JP" sz="1800" kern="0" dirty="0">
                <a:solidFill>
                  <a:schemeClr val="accent4"/>
                </a:solidFill>
              </a:rPr>
              <a:t> [11:15]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endParaRPr lang="ja-JP" altLang="en-US" sz="1800" kern="0" dirty="0">
              <a:solidFill>
                <a:schemeClr val="accent4"/>
              </a:solidFill>
            </a:endParaRPr>
          </a:p>
        </p:txBody>
      </p:sp>
      <p:sp>
        <p:nvSpPr>
          <p:cNvPr id="38" name="正方形/長方形 3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正方形/長方形 4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42" name="正方形/長方形 4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3" name="正方形/長方形 4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4" name="正方形/長方形 4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5" name="正方形/長方形 4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46" name="直線矢印コネクタ 4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4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9" name="直線矢印コネクタ 4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sp>
        <p:nvSpPr>
          <p:cNvPr id="53" name="正方形/長方形 5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54" name="正方形/長方形 5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56" name="正方形/長方形 5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57" name="正方形/長方形 5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sp>
        <p:nvSpPr>
          <p:cNvPr id="58" name="正方形/長方形 5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59" name="直線矢印コネクタ 58"/>
          <p:cNvCxnSpPr/>
          <p:nvPr/>
        </p:nvCxnSpPr>
        <p:spPr bwMode="auto">
          <a:xfrm>
            <a:off x="1151962" y="5408771"/>
            <a:ext cx="360004" cy="0"/>
          </a:xfrm>
          <a:prstGeom prst="straightConnector1">
            <a:avLst/>
          </a:prstGeom>
          <a:noFill/>
          <a:ln w="9525" cap="flat" cmpd="sng" algn="ctr">
            <a:solidFill>
              <a:srgbClr val="FF0000"/>
            </a:solidFill>
            <a:prstDash val="solid"/>
            <a:round/>
            <a:headEnd type="none" w="sm" len="sm"/>
            <a:tailEnd type="triangle"/>
          </a:ln>
          <a:effectLst/>
        </p:spPr>
      </p:cxnSp>
      <p:cxnSp>
        <p:nvCxnSpPr>
          <p:cNvPr id="60" name="直線矢印コネクタ 5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81" name="フリーフォーム 80"/>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cxnSp>
        <p:nvCxnSpPr>
          <p:cNvPr id="82" name="直線矢印コネクタ 81"/>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83" name="直線矢印コネクタ 82"/>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84"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5" name="直線矢印コネクタ 84"/>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cxnSp>
        <p:nvCxnSpPr>
          <p:cNvPr id="86" name="直線矢印コネクタ 85"/>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87" name="直線矢印コネクタ 86"/>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88"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9" name="直線矢印コネクタ 88"/>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90" name="直線矢印コネクタ 89"/>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91" name="正方形/長方形 90"/>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92" name="直線矢印コネクタ 91"/>
          <p:cNvCxnSpPr/>
          <p:nvPr/>
        </p:nvCxnSpPr>
        <p:spPr bwMode="auto">
          <a:xfrm>
            <a:off x="1151962" y="5139019"/>
            <a:ext cx="0" cy="540006"/>
          </a:xfrm>
          <a:prstGeom prst="straightConnector1">
            <a:avLst/>
          </a:prstGeom>
          <a:noFill/>
          <a:ln w="38100" cap="flat" cmpd="sng" algn="ctr">
            <a:solidFill>
              <a:srgbClr val="FF0000"/>
            </a:solidFill>
            <a:prstDash val="solid"/>
            <a:round/>
            <a:headEnd type="none" w="sm" len="sm"/>
            <a:tailEnd type="none"/>
          </a:ln>
          <a:effectLst/>
        </p:spPr>
      </p:cxnSp>
      <p:cxnSp>
        <p:nvCxnSpPr>
          <p:cNvPr id="93" name="直線矢印コネクタ 92"/>
          <p:cNvCxnSpPr/>
          <p:nvPr/>
        </p:nvCxnSpPr>
        <p:spPr bwMode="auto">
          <a:xfrm>
            <a:off x="971960" y="5229020"/>
            <a:ext cx="180002" cy="0"/>
          </a:xfrm>
          <a:prstGeom prst="straightConnector1">
            <a:avLst/>
          </a:prstGeom>
          <a:noFill/>
          <a:ln w="9525" cap="flat" cmpd="sng" algn="ctr">
            <a:solidFill>
              <a:srgbClr val="FF0000"/>
            </a:solidFill>
            <a:prstDash val="solid"/>
            <a:round/>
            <a:headEnd type="none" w="sm" len="sm"/>
            <a:tailEnd type="triangle"/>
          </a:ln>
          <a:effectLst/>
        </p:spPr>
      </p:cxnSp>
      <p:cxnSp>
        <p:nvCxnSpPr>
          <p:cNvPr id="94" name="直線矢印コネクタ 93"/>
          <p:cNvCxnSpPr/>
          <p:nvPr/>
        </p:nvCxnSpPr>
        <p:spPr bwMode="auto">
          <a:xfrm>
            <a:off x="971960" y="5589024"/>
            <a:ext cx="180002" cy="0"/>
          </a:xfrm>
          <a:prstGeom prst="straightConnector1">
            <a:avLst/>
          </a:prstGeom>
          <a:noFill/>
          <a:ln w="9525" cap="flat" cmpd="sng" algn="ctr">
            <a:solidFill>
              <a:srgbClr val="FF0000"/>
            </a:solidFill>
            <a:prstDash val="solid"/>
            <a:round/>
            <a:headEnd type="none" w="sm" len="sm"/>
            <a:tailEnd type="triangle"/>
          </a:ln>
          <a:effectLst/>
        </p:spPr>
      </p:cxnSp>
      <p:sp>
        <p:nvSpPr>
          <p:cNvPr id="95" name="正方形/長方形 94"/>
          <p:cNvSpPr/>
          <p:nvPr/>
        </p:nvSpPr>
        <p:spPr bwMode="auto">
          <a:xfrm>
            <a:off x="71950" y="504901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rt</a:t>
            </a:r>
            <a:r>
              <a:rPr kumimoji="1" lang="en-US" altLang="ja-JP" sz="1200" dirty="0">
                <a:solidFill>
                  <a:srgbClr val="FF0000"/>
                </a:solidFill>
                <a:latin typeface="メイリオ" panose="020B0604030504040204" pitchFamily="50" charset="-128"/>
                <a:ea typeface="メイリオ" panose="020B0604030504040204" pitchFamily="50" charset="-128"/>
              </a:rPr>
              <a:t> [16:20]</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71950" y="540902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rd</a:t>
            </a:r>
            <a:r>
              <a:rPr kumimoji="1" lang="en-US" altLang="ja-JP" sz="1200" dirty="0">
                <a:solidFill>
                  <a:srgbClr val="FF0000"/>
                </a:solidFill>
                <a:latin typeface="メイリオ" panose="020B0604030504040204" pitchFamily="50" charset="-128"/>
                <a:ea typeface="メイリオ" panose="020B0604030504040204" pitchFamily="50" charset="-128"/>
              </a:rPr>
              <a:t> [11:15]</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733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341953" y="1088974"/>
            <a:ext cx="8640095" cy="5219751"/>
          </a:xfrm>
        </p:spPr>
        <p:txBody>
          <a:bodyPr/>
          <a:lstStyle/>
          <a:p>
            <a:r>
              <a:rPr kumimoji="1" lang="en-US" altLang="ja-JP" dirty="0"/>
              <a:t>RISC-V </a:t>
            </a:r>
            <a:r>
              <a:rPr kumimoji="1" lang="ja-JP" altLang="en-US" dirty="0"/>
              <a:t>のロード</a:t>
            </a:r>
            <a:r>
              <a:rPr kumimoji="1" lang="en-US" altLang="ja-JP" dirty="0"/>
              <a:t>/</a:t>
            </a:r>
            <a:r>
              <a:rPr kumimoji="1" lang="ja-JP" altLang="en-US" dirty="0"/>
              <a:t>ストアのエンコーディング</a:t>
            </a:r>
            <a:endParaRPr kumimoji="1" lang="en-US" altLang="ja-JP" dirty="0"/>
          </a:p>
          <a:p>
            <a:pPr lvl="1"/>
            <a:r>
              <a:rPr kumimoji="1" lang="ja-JP" altLang="en-US" dirty="0"/>
              <a:t>フォーマットだけみると，一貫していないように見える</a:t>
            </a:r>
            <a:endParaRPr kumimoji="1" lang="en-US" altLang="ja-JP" dirty="0"/>
          </a:p>
          <a:p>
            <a:pPr lvl="1"/>
            <a:r>
              <a:rPr kumimoji="1" lang="ja-JP" altLang="en-US" dirty="0"/>
              <a:t>回路を考えると，このエンコーディングの方がよい</a:t>
            </a:r>
            <a:endParaRPr kumimoji="1" lang="en-US" altLang="ja-JP" dirty="0"/>
          </a:p>
          <a:p>
            <a:pPr lvl="2"/>
            <a:r>
              <a:rPr lang="en-US" altLang="ja-JP" dirty="0"/>
              <a:t>MIPS </a:t>
            </a:r>
            <a:r>
              <a:rPr lang="ja-JP" altLang="en-US" dirty="0"/>
              <a:t>との比較により説明</a:t>
            </a:r>
            <a:endParaRPr lang="en-US" altLang="ja-JP" dirty="0"/>
          </a:p>
        </p:txBody>
      </p:sp>
    </p:spTree>
    <p:extLst>
      <p:ext uri="{BB962C8B-B14F-4D97-AF65-F5344CB8AC3E}">
        <p14:creationId xmlns:p14="http://schemas.microsoft.com/office/powerpoint/2010/main" val="18758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251952" y="2978995"/>
            <a:ext cx="8640095" cy="2339719"/>
          </a:xfrm>
        </p:spPr>
        <p:txBody>
          <a:bodyPr/>
          <a:lstStyle/>
          <a:p>
            <a:r>
              <a:rPr kumimoji="1" lang="ja-JP" altLang="en-US" dirty="0"/>
              <a:t>疑問：</a:t>
            </a:r>
            <a:r>
              <a:rPr kumimoji="1" lang="en-US" altLang="ja-JP" dirty="0"/>
              <a:t>RISC-V </a:t>
            </a:r>
            <a:r>
              <a:rPr kumimoji="1" lang="ja-JP" altLang="en-US" dirty="0"/>
              <a:t>は，その代わりに </a:t>
            </a:r>
            <a:r>
              <a:rPr kumimoji="1" lang="en-US" altLang="ja-JP" dirty="0"/>
              <a:t>immediate </a:t>
            </a:r>
            <a:r>
              <a:rPr kumimoji="1" lang="ja-JP" altLang="en-US" dirty="0"/>
              <a:t>部分で選択がいるのでは？</a:t>
            </a:r>
            <a:endParaRPr kumimoji="1" lang="en-US" altLang="ja-JP" dirty="0"/>
          </a:p>
          <a:p>
            <a:pPr lvl="1"/>
            <a:r>
              <a:rPr kumimoji="1" lang="ja-JP" altLang="en-US" dirty="0"/>
              <a:t>ロードとストアで </a:t>
            </a:r>
            <a:r>
              <a:rPr kumimoji="1" lang="en-US" altLang="ja-JP" dirty="0"/>
              <a:t>immediate </a:t>
            </a:r>
            <a:r>
              <a:rPr kumimoji="1" lang="ja-JP" altLang="en-US" dirty="0"/>
              <a:t>部分のフォーマットが異なる</a:t>
            </a:r>
            <a:endParaRPr kumimoji="1" lang="en-US" altLang="ja-JP" dirty="0"/>
          </a:p>
          <a:p>
            <a:pPr lvl="1"/>
            <a:r>
              <a:rPr kumimoji="1" lang="ja-JP" altLang="en-US" dirty="0"/>
              <a:t>同様の選択が必要</a:t>
            </a:r>
            <a:endParaRPr kumimoji="1" lang="en-US" altLang="ja-JP" dirty="0"/>
          </a:p>
          <a:p>
            <a:r>
              <a:rPr kumimoji="1" lang="ja-JP" altLang="en-US" dirty="0"/>
              <a:t>しかしこれは，レジスタへのアクセス中に並列してできる</a:t>
            </a:r>
            <a:endParaRPr kumimoji="1" lang="en-US" altLang="ja-JP" dirty="0"/>
          </a:p>
          <a:p>
            <a:pPr lvl="1"/>
            <a:r>
              <a:rPr lang="en-US" altLang="ja-JP" dirty="0"/>
              <a:t>MIPS </a:t>
            </a:r>
            <a:r>
              <a:rPr lang="ja-JP" altLang="en-US" dirty="0"/>
              <a:t>のレジスタ番号の選択は，処理に直列に入ってしまう</a:t>
            </a:r>
            <a:endParaRPr kumimoji="1" lang="ja-JP" altLang="en-US" dirty="0"/>
          </a:p>
        </p:txBody>
      </p:sp>
      <p:sp>
        <p:nvSpPr>
          <p:cNvPr id="4" name="Text Box 30"/>
          <p:cNvSpPr txBox="1">
            <a:spLocks noChangeArrowheads="1"/>
          </p:cNvSpPr>
          <p:nvPr/>
        </p:nvSpPr>
        <p:spPr bwMode="auto">
          <a:xfrm>
            <a:off x="5472010" y="207898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5" name="Text Box 31"/>
          <p:cNvSpPr txBox="1">
            <a:spLocks noChangeArrowheads="1"/>
          </p:cNvSpPr>
          <p:nvPr/>
        </p:nvSpPr>
        <p:spPr bwMode="auto">
          <a:xfrm>
            <a:off x="6552022" y="207898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6" name="Text Box 28"/>
          <p:cNvSpPr txBox="1">
            <a:spLocks noChangeArrowheads="1"/>
          </p:cNvSpPr>
          <p:nvPr/>
        </p:nvSpPr>
        <p:spPr bwMode="auto">
          <a:xfrm>
            <a:off x="3581989" y="2078988"/>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7" name="Text Box 29"/>
          <p:cNvSpPr txBox="1">
            <a:spLocks noChangeArrowheads="1"/>
          </p:cNvSpPr>
          <p:nvPr/>
        </p:nvSpPr>
        <p:spPr bwMode="auto">
          <a:xfrm>
            <a:off x="4662000" y="207898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8" name="正方形/長方形 7"/>
          <p:cNvSpPr/>
          <p:nvPr/>
        </p:nvSpPr>
        <p:spPr bwMode="auto">
          <a:xfrm>
            <a:off x="701957" y="180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791958" y="2078988"/>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10" name="Text Box 27"/>
          <p:cNvSpPr txBox="1">
            <a:spLocks noChangeArrowheads="1"/>
          </p:cNvSpPr>
          <p:nvPr/>
        </p:nvSpPr>
        <p:spPr bwMode="auto">
          <a:xfrm>
            <a:off x="2501977" y="2078988"/>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11" name="Text Box 30"/>
          <p:cNvSpPr txBox="1">
            <a:spLocks noChangeArrowheads="1"/>
          </p:cNvSpPr>
          <p:nvPr/>
        </p:nvSpPr>
        <p:spPr bwMode="auto">
          <a:xfrm>
            <a:off x="5472010" y="1358980"/>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12" name="Text Box 31"/>
          <p:cNvSpPr txBox="1">
            <a:spLocks noChangeArrowheads="1"/>
          </p:cNvSpPr>
          <p:nvPr/>
        </p:nvSpPr>
        <p:spPr bwMode="auto">
          <a:xfrm>
            <a:off x="6552022" y="1358980"/>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13" name="Text Box 28"/>
          <p:cNvSpPr txBox="1">
            <a:spLocks noChangeArrowheads="1"/>
          </p:cNvSpPr>
          <p:nvPr/>
        </p:nvSpPr>
        <p:spPr bwMode="auto">
          <a:xfrm>
            <a:off x="3581989" y="1358980"/>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14" name="Text Box 29"/>
          <p:cNvSpPr txBox="1">
            <a:spLocks noChangeArrowheads="1"/>
          </p:cNvSpPr>
          <p:nvPr/>
        </p:nvSpPr>
        <p:spPr bwMode="auto">
          <a:xfrm>
            <a:off x="4662000" y="1358980"/>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15" name="正方形/長方形 14"/>
          <p:cNvSpPr/>
          <p:nvPr/>
        </p:nvSpPr>
        <p:spPr bwMode="auto">
          <a:xfrm>
            <a:off x="701957" y="108897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791958" y="1358980"/>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Tree>
    <p:extLst>
      <p:ext uri="{BB962C8B-B14F-4D97-AF65-F5344CB8AC3E}">
        <p14:creationId xmlns:p14="http://schemas.microsoft.com/office/powerpoint/2010/main" val="12228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のエンコーディング</a:t>
            </a:r>
          </a:p>
        </p:txBody>
      </p:sp>
      <p:sp>
        <p:nvSpPr>
          <p:cNvPr id="3" name="テキスト プレースホルダー 2"/>
          <p:cNvSpPr>
            <a:spLocks noGrp="1"/>
          </p:cNvSpPr>
          <p:nvPr>
            <p:ph type="body" sz="quarter" idx="10"/>
          </p:nvPr>
        </p:nvSpPr>
        <p:spPr/>
        <p:txBody>
          <a:bodyPr/>
          <a:lstStyle/>
          <a:p>
            <a:r>
              <a:rPr kumimoji="1" lang="ja-JP" altLang="en-US" dirty="0"/>
              <a:t>この手の過去の反省や，</a:t>
            </a:r>
            <a:r>
              <a:rPr lang="ja-JP" altLang="en-US" dirty="0"/>
              <a:t>細かい</a:t>
            </a:r>
            <a:r>
              <a:rPr kumimoji="1" lang="ja-JP" altLang="en-US" dirty="0"/>
              <a:t>工夫がたくさん練り込まれている</a:t>
            </a:r>
            <a:endParaRPr kumimoji="1" lang="en-US" altLang="ja-JP" dirty="0"/>
          </a:p>
          <a:p>
            <a:pPr lvl="1"/>
            <a:r>
              <a:rPr kumimoji="1" lang="ja-JP" altLang="en-US" dirty="0"/>
              <a:t>他の例：分岐命令の即値のビット配置が飛び飛び</a:t>
            </a:r>
            <a:endParaRPr kumimoji="1" lang="en-US" altLang="ja-JP" dirty="0"/>
          </a:p>
          <a:p>
            <a:pPr lvl="2"/>
            <a:r>
              <a:rPr kumimoji="1" lang="ja-JP" altLang="en-US" dirty="0"/>
              <a:t>一見，頭がおかしいとしか思えない</a:t>
            </a:r>
            <a:endParaRPr kumimoji="1" lang="en-US" altLang="ja-JP" dirty="0"/>
          </a:p>
          <a:p>
            <a:pPr lvl="2"/>
            <a:r>
              <a:rPr kumimoji="1" lang="ja-JP" altLang="en-US" dirty="0"/>
              <a:t>実際，自分で実装すると，よくバグの元になる</a:t>
            </a:r>
            <a:endParaRPr kumimoji="1" lang="en-US" altLang="ja-JP" dirty="0"/>
          </a:p>
          <a:p>
            <a:pPr lvl="1"/>
            <a:r>
              <a:rPr kumimoji="1" lang="ja-JP" altLang="en-US" dirty="0"/>
              <a:t>しかしこれはちゃんと意味がある</a:t>
            </a:r>
            <a:endParaRPr kumimoji="1" lang="en-US" altLang="ja-JP" dirty="0"/>
          </a:p>
          <a:p>
            <a:pPr lvl="2"/>
            <a:r>
              <a:rPr kumimoji="1" lang="ja-JP" altLang="en-US" dirty="0"/>
              <a:t>さっきの </a:t>
            </a:r>
            <a:r>
              <a:rPr kumimoji="1" lang="en-US" altLang="ja-JP" dirty="0"/>
              <a:t>LW/SW </a:t>
            </a:r>
            <a:r>
              <a:rPr kumimoji="1" lang="ja-JP" altLang="en-US" dirty="0"/>
              <a:t>の例のように，選択のための回路が減る</a:t>
            </a:r>
            <a:endParaRPr kumimoji="1" lang="en-US" altLang="ja-JP" dirty="0"/>
          </a:p>
          <a:p>
            <a:pPr lvl="2"/>
            <a:r>
              <a:rPr kumimoji="1" lang="ja-JP" altLang="en-US" dirty="0"/>
              <a:t>マニアックなのでこの講義では割愛</a:t>
            </a:r>
            <a:endParaRPr kumimoji="1" lang="en-US" altLang="ja-JP" dirty="0"/>
          </a:p>
          <a:p>
            <a:pPr lvl="2"/>
            <a:endParaRPr lang="en-US" altLang="ja-JP" dirty="0"/>
          </a:p>
          <a:p>
            <a:pPr lvl="2"/>
            <a:endParaRPr kumimoji="1" lang="en-US" altLang="ja-JP" dirty="0"/>
          </a:p>
          <a:p>
            <a:pPr lvl="2"/>
            <a:endParaRPr kumimoji="1" lang="en-US" altLang="ja-JP" dirty="0"/>
          </a:p>
        </p:txBody>
      </p:sp>
      <p:pic>
        <p:nvPicPr>
          <p:cNvPr id="22" name="図 21"/>
          <p:cNvPicPr>
            <a:picLocks noChangeAspect="1"/>
          </p:cNvPicPr>
          <p:nvPr/>
        </p:nvPicPr>
        <p:blipFill>
          <a:blip r:embed="rId2"/>
          <a:stretch>
            <a:fillRect/>
          </a:stretch>
        </p:blipFill>
        <p:spPr>
          <a:xfrm>
            <a:off x="971960" y="4959017"/>
            <a:ext cx="7661960" cy="1170013"/>
          </a:xfrm>
          <a:prstGeom prst="rect">
            <a:avLst/>
          </a:prstGeom>
        </p:spPr>
      </p:pic>
      <p:sp>
        <p:nvSpPr>
          <p:cNvPr id="23" name="角丸四角形 22"/>
          <p:cNvSpPr/>
          <p:nvPr/>
        </p:nvSpPr>
        <p:spPr bwMode="auto">
          <a:xfrm>
            <a:off x="1061961"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角丸四角形 23"/>
          <p:cNvSpPr/>
          <p:nvPr/>
        </p:nvSpPr>
        <p:spPr bwMode="auto">
          <a:xfrm>
            <a:off x="1871970" y="4959017"/>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角丸四角形 24"/>
          <p:cNvSpPr/>
          <p:nvPr/>
        </p:nvSpPr>
        <p:spPr bwMode="auto">
          <a:xfrm>
            <a:off x="6642023" y="4959017"/>
            <a:ext cx="630007"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角丸四角形 25"/>
          <p:cNvSpPr/>
          <p:nvPr/>
        </p:nvSpPr>
        <p:spPr bwMode="auto">
          <a:xfrm>
            <a:off x="5832014"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7" name="角丸四角形 26"/>
          <p:cNvSpPr/>
          <p:nvPr/>
        </p:nvSpPr>
        <p:spPr bwMode="auto">
          <a:xfrm>
            <a:off x="2231975" y="5769026"/>
            <a:ext cx="81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角丸四角形 27"/>
          <p:cNvSpPr/>
          <p:nvPr/>
        </p:nvSpPr>
        <p:spPr bwMode="auto">
          <a:xfrm>
            <a:off x="1061961" y="5769026"/>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9" name="角丸四角形 28"/>
          <p:cNvSpPr/>
          <p:nvPr/>
        </p:nvSpPr>
        <p:spPr bwMode="auto">
          <a:xfrm>
            <a:off x="3401986" y="5769026"/>
            <a:ext cx="810009"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角丸四角形 29"/>
          <p:cNvSpPr/>
          <p:nvPr/>
        </p:nvSpPr>
        <p:spPr bwMode="auto">
          <a:xfrm>
            <a:off x="4572000" y="5769026"/>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7484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Andrew Waterman, </a:t>
            </a:r>
            <a:br>
              <a:rPr lang="en-US" altLang="ja-JP" dirty="0"/>
            </a:br>
            <a:r>
              <a:rPr lang="ja-JP" altLang="en-US" dirty="0"/>
              <a:t>「</a:t>
            </a:r>
            <a:r>
              <a:rPr lang="en-US" altLang="ja-JP" dirty="0"/>
              <a:t>Design of the RISC-V Instruction Set Architecture</a:t>
            </a:r>
            <a:r>
              <a:rPr lang="ja-JP" altLang="en-US" dirty="0"/>
              <a:t>」</a:t>
            </a:r>
            <a:br>
              <a:rPr lang="en-US" altLang="ja-JP" dirty="0"/>
            </a:br>
            <a:r>
              <a:rPr lang="en-US" altLang="ja-JP" dirty="0">
                <a:hlinkClick r:id="rId2"/>
              </a:rPr>
              <a:t>https://people.eecs.berkeley.edu/~krste/papers/EECS-2016-1.pdf</a:t>
            </a:r>
            <a:endParaRPr lang="en-US" altLang="ja-JP" dirty="0"/>
          </a:p>
          <a:p>
            <a:pPr lvl="1"/>
            <a:endParaRPr kumimoji="1" lang="en-US" altLang="ja-JP" dirty="0"/>
          </a:p>
          <a:p>
            <a:pPr lvl="1"/>
            <a:r>
              <a:rPr kumimoji="1" lang="en-US" altLang="ja-JP" dirty="0"/>
              <a:t>RISC-V </a:t>
            </a:r>
            <a:r>
              <a:rPr kumimoji="1" lang="ja-JP" altLang="en-US" dirty="0"/>
              <a:t>の仕様を主に決めた人達の中の１人の博士論文</a:t>
            </a:r>
            <a:endParaRPr kumimoji="1" lang="en-US" altLang="ja-JP" dirty="0"/>
          </a:p>
          <a:p>
            <a:pPr lvl="1"/>
            <a:r>
              <a:rPr lang="ja-JP" altLang="en-US" dirty="0"/>
              <a:t>いろいろ書かれているので，一部でも読んでみると面白いと思う</a:t>
            </a:r>
            <a:endParaRPr kumimoji="1" lang="en-US" altLang="ja-JP" dirty="0"/>
          </a:p>
          <a:p>
            <a:pPr lvl="2"/>
            <a:r>
              <a:rPr kumimoji="1" lang="ja-JP" altLang="en-US" dirty="0"/>
              <a:t>なぜ </a:t>
            </a:r>
            <a:r>
              <a:rPr kumimoji="1" lang="en-US" altLang="ja-JP" dirty="0"/>
              <a:t>RISC-V </a:t>
            </a:r>
            <a:r>
              <a:rPr kumimoji="1" lang="ja-JP" altLang="en-US" dirty="0"/>
              <a:t>は，そうなっているのか</a:t>
            </a:r>
            <a:endParaRPr kumimoji="1" lang="en-US" altLang="ja-JP" dirty="0"/>
          </a:p>
          <a:p>
            <a:pPr lvl="2"/>
            <a:r>
              <a:rPr lang="en-US" altLang="ja-JP" dirty="0"/>
              <a:t>x86 </a:t>
            </a:r>
            <a:r>
              <a:rPr lang="ja-JP" altLang="en-US" dirty="0"/>
              <a:t>や </a:t>
            </a:r>
            <a:r>
              <a:rPr lang="en-US" altLang="ja-JP" dirty="0"/>
              <a:t>ARM </a:t>
            </a:r>
            <a:r>
              <a:rPr lang="ja-JP" altLang="en-US" dirty="0"/>
              <a:t>はここがクソ</a:t>
            </a:r>
            <a:endParaRPr lang="en-US" altLang="ja-JP" dirty="0"/>
          </a:p>
          <a:p>
            <a:pPr lvl="1"/>
            <a:r>
              <a:rPr kumimoji="1" lang="ja-JP" altLang="en-US" dirty="0"/>
              <a:t>さっきの分岐のエンコーディングについても説明されてるので，</a:t>
            </a:r>
            <a:br>
              <a:rPr kumimoji="1" lang="en-US" altLang="ja-JP" dirty="0"/>
            </a:br>
            <a:r>
              <a:rPr kumimoji="1" lang="ja-JP" altLang="en-US" dirty="0"/>
              <a:t>興味がある人は読んでみると良い</a:t>
            </a:r>
          </a:p>
        </p:txBody>
      </p:sp>
    </p:spTree>
    <p:extLst>
      <p:ext uri="{BB962C8B-B14F-4D97-AF65-F5344CB8AC3E}">
        <p14:creationId xmlns:p14="http://schemas.microsoft.com/office/powerpoint/2010/main" val="37254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前に東大にきてたので，サインもらった</a:t>
            </a:r>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91951" y="1868982"/>
            <a:ext cx="4800053" cy="360004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21999" y="1868982"/>
            <a:ext cx="4800052" cy="3600040"/>
          </a:xfrm>
          <a:prstGeom prst="rect">
            <a:avLst/>
          </a:prstGeom>
        </p:spPr>
      </p:pic>
    </p:spTree>
    <p:extLst>
      <p:ext uri="{BB962C8B-B14F-4D97-AF65-F5344CB8AC3E}">
        <p14:creationId xmlns:p14="http://schemas.microsoft.com/office/powerpoint/2010/main" val="72366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企業サイド：</a:t>
            </a:r>
            <a:endParaRPr kumimoji="1" lang="en-US" altLang="ja-JP" dirty="0"/>
          </a:p>
          <a:p>
            <a:pPr lvl="1"/>
            <a:r>
              <a:rPr kumimoji="1" lang="en-US" altLang="ja-JP" dirty="0"/>
              <a:t>ARM </a:t>
            </a:r>
            <a:r>
              <a:rPr kumimoji="1" lang="ja-JP" altLang="en-US" dirty="0"/>
              <a:t>とかに金払いたくない</a:t>
            </a:r>
            <a:endParaRPr kumimoji="1" lang="en-US" altLang="ja-JP" dirty="0"/>
          </a:p>
          <a:p>
            <a:pPr lvl="2"/>
            <a:r>
              <a:rPr kumimoji="1" lang="ja-JP" altLang="en-US" dirty="0"/>
              <a:t>ほんの少しでも内部設計をいじる場合は，莫大なライセンス料がかかる</a:t>
            </a:r>
            <a:endParaRPr kumimoji="1" lang="en-US" altLang="ja-JP" dirty="0"/>
          </a:p>
          <a:p>
            <a:pPr lvl="1"/>
            <a:r>
              <a:rPr kumimoji="1" lang="ja-JP" altLang="en-US" dirty="0"/>
              <a:t>自由にカスタムした </a:t>
            </a:r>
            <a:r>
              <a:rPr kumimoji="1" lang="en-US" altLang="ja-JP" dirty="0"/>
              <a:t>CPU </a:t>
            </a:r>
            <a:r>
              <a:rPr kumimoji="1" lang="ja-JP" altLang="en-US" dirty="0"/>
              <a:t>を作りたいが，</a:t>
            </a:r>
            <a:r>
              <a:rPr kumimoji="1" lang="en-US" altLang="ja-JP" dirty="0"/>
              <a:t>OS </a:t>
            </a:r>
            <a:r>
              <a:rPr kumimoji="1" lang="ja-JP" altLang="en-US" dirty="0"/>
              <a:t>や コンパイラとかを全部自分で作るのはしんどい</a:t>
            </a:r>
            <a:endParaRPr kumimoji="1" lang="en-US" altLang="ja-JP" dirty="0"/>
          </a:p>
          <a:p>
            <a:pPr lvl="2"/>
            <a:r>
              <a:rPr kumimoji="1" lang="ja-JP" altLang="en-US" dirty="0"/>
              <a:t>カスタム</a:t>
            </a:r>
            <a:r>
              <a:rPr kumimoji="1" lang="en-US" altLang="ja-JP" dirty="0"/>
              <a:t>=</a:t>
            </a:r>
            <a:r>
              <a:rPr kumimoji="1" lang="ja-JP" altLang="en-US" dirty="0"/>
              <a:t>専用の命令の追加や，ちょっとした機能の追加</a:t>
            </a:r>
            <a:endParaRPr kumimoji="1" lang="en-US" altLang="ja-JP" dirty="0"/>
          </a:p>
          <a:p>
            <a:pPr lvl="2"/>
            <a:r>
              <a:rPr lang="en-US" altLang="ja-JP" dirty="0"/>
              <a:t>RISC-V </a:t>
            </a:r>
            <a:r>
              <a:rPr lang="ja-JP" altLang="en-US" dirty="0"/>
              <a:t>ベースであれば，既存のインフラを使いつつ自由にカスタムできる</a:t>
            </a:r>
            <a:endParaRPr lang="en-US" altLang="ja-JP" dirty="0"/>
          </a:p>
        </p:txBody>
      </p:sp>
    </p:spTree>
    <p:extLst>
      <p:ext uri="{BB962C8B-B14F-4D97-AF65-F5344CB8AC3E}">
        <p14:creationId xmlns:p14="http://schemas.microsoft.com/office/powerpoint/2010/main" val="179008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179282"/>
            <a:ext cx="8280092" cy="5219751"/>
          </a:xfrm>
        </p:spPr>
        <p:txBody>
          <a:bodyPr/>
          <a:lstStyle/>
          <a:p>
            <a:r>
              <a:rPr kumimoji="1" lang="ja-JP" altLang="en-US" dirty="0"/>
              <a:t>研究者サイド：</a:t>
            </a:r>
            <a:endParaRPr kumimoji="1" lang="en-US" altLang="ja-JP" dirty="0"/>
          </a:p>
          <a:p>
            <a:pPr lvl="1"/>
            <a:r>
              <a:rPr kumimoji="1" lang="ja-JP" altLang="en-US" dirty="0"/>
              <a:t>研究がしやすい</a:t>
            </a:r>
            <a:endParaRPr kumimoji="1" lang="en-US" altLang="ja-JP" dirty="0"/>
          </a:p>
          <a:p>
            <a:pPr lvl="2"/>
            <a:r>
              <a:rPr kumimoji="1" lang="ja-JP" altLang="en-US" dirty="0"/>
              <a:t>研究で使うときはなるべく命令セットは単純であってほしい</a:t>
            </a:r>
            <a:endParaRPr kumimoji="1" lang="en-US" altLang="ja-JP" dirty="0"/>
          </a:p>
          <a:p>
            <a:pPr lvl="3"/>
            <a:r>
              <a:rPr kumimoji="1" lang="ja-JP" altLang="en-US" dirty="0"/>
              <a:t>シミュレータなどの実装が楽</a:t>
            </a:r>
            <a:endParaRPr kumimoji="1" lang="en-US" altLang="ja-JP" dirty="0"/>
          </a:p>
          <a:p>
            <a:pPr lvl="3"/>
            <a:r>
              <a:rPr kumimoji="1" lang="ja-JP" altLang="en-US" dirty="0"/>
              <a:t>本質的ではない変なことに苦しまないで済む</a:t>
            </a:r>
            <a:endParaRPr kumimoji="1" lang="en-US" altLang="ja-JP" dirty="0"/>
          </a:p>
          <a:p>
            <a:pPr lvl="4"/>
            <a:r>
              <a:rPr lang="en-US" altLang="ja-JP" dirty="0"/>
              <a:t>x86 </a:t>
            </a:r>
            <a:r>
              <a:rPr lang="ja-JP" altLang="en-US" dirty="0"/>
              <a:t>で研究はマジで死ねる</a:t>
            </a:r>
            <a:endParaRPr lang="en-US" altLang="ja-JP" dirty="0"/>
          </a:p>
          <a:p>
            <a:pPr lvl="2"/>
            <a:r>
              <a:rPr kumimoji="1" lang="ja-JP" altLang="en-US" dirty="0"/>
              <a:t>いま広く使われている最先端の </a:t>
            </a:r>
            <a:r>
              <a:rPr kumimoji="1" lang="en-US" altLang="ja-JP" dirty="0"/>
              <a:t>CPU </a:t>
            </a:r>
            <a:r>
              <a:rPr kumimoji="1" lang="ja-JP" altLang="en-US" dirty="0"/>
              <a:t>は大概どれもかなり複雑</a:t>
            </a:r>
            <a:endParaRPr kumimoji="1" lang="en-US" altLang="ja-JP" dirty="0"/>
          </a:p>
          <a:p>
            <a:pPr lvl="3"/>
            <a:r>
              <a:rPr kumimoji="1" lang="en-US" altLang="ja-JP" dirty="0"/>
              <a:t>x86, ARM, POWER ...</a:t>
            </a:r>
          </a:p>
          <a:p>
            <a:pPr lvl="3"/>
            <a:r>
              <a:rPr kumimoji="1" lang="ja-JP" altLang="en-US" dirty="0"/>
              <a:t>最新 </a:t>
            </a:r>
            <a:r>
              <a:rPr kumimoji="1" lang="en-US" altLang="ja-JP" dirty="0"/>
              <a:t>OS </a:t>
            </a:r>
            <a:r>
              <a:rPr kumimoji="1" lang="ja-JP" altLang="en-US" dirty="0"/>
              <a:t>やコンパイラを使いつつ，実際のアプリなどの評価をしようと思うと大変</a:t>
            </a:r>
            <a:endParaRPr kumimoji="1" lang="en-US" altLang="ja-JP" dirty="0"/>
          </a:p>
          <a:p>
            <a:pPr lvl="2"/>
            <a:r>
              <a:rPr lang="en-US" altLang="ja-JP" dirty="0"/>
              <a:t>RISC-V </a:t>
            </a:r>
            <a:r>
              <a:rPr lang="ja-JP" altLang="en-US" dirty="0"/>
              <a:t>であれば単純な割に最新のインフラが使える</a:t>
            </a:r>
            <a:endParaRPr lang="en-US" altLang="ja-JP" dirty="0"/>
          </a:p>
          <a:p>
            <a:pPr lvl="1"/>
            <a:r>
              <a:rPr kumimoji="1" lang="ja-JP" altLang="en-US" dirty="0"/>
              <a:t>作ったものが自由に公開できる</a:t>
            </a:r>
            <a:endParaRPr kumimoji="1" lang="en-US" altLang="ja-JP" dirty="0"/>
          </a:p>
          <a:p>
            <a:pPr lvl="2"/>
            <a:r>
              <a:rPr kumimoji="1" lang="ja-JP" altLang="en-US" dirty="0"/>
              <a:t>人が作った設計も利用できる</a:t>
            </a:r>
            <a:endParaRPr kumimoji="1" lang="en-US" altLang="ja-JP" dirty="0"/>
          </a:p>
        </p:txBody>
      </p:sp>
    </p:spTree>
    <p:extLst>
      <p:ext uri="{BB962C8B-B14F-4D97-AF65-F5344CB8AC3E}">
        <p14:creationId xmlns:p14="http://schemas.microsoft.com/office/powerpoint/2010/main" val="151144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自作エミュレータで学ぶ</a:t>
            </a:r>
            <a:r>
              <a:rPr kumimoji="1" lang="en-US" altLang="ja-JP" dirty="0"/>
              <a:t>x86</a:t>
            </a:r>
            <a:r>
              <a:rPr kumimoji="1" lang="ja-JP" altLang="en-US" dirty="0"/>
              <a:t>アーキテクチャ</a:t>
            </a:r>
            <a:r>
              <a:rPr kumimoji="1" lang="en-US" altLang="ja-JP" dirty="0"/>
              <a:t>""</a:t>
            </a:r>
            <a:r>
              <a:rPr kumimoji="1" lang="ja-JP" altLang="en-US" dirty="0"/>
              <a:t>という本を最近読みました</a:t>
            </a:r>
          </a:p>
        </p:txBody>
      </p:sp>
    </p:spTree>
    <p:extLst>
      <p:ext uri="{BB962C8B-B14F-4D97-AF65-F5344CB8AC3E}">
        <p14:creationId xmlns:p14="http://schemas.microsoft.com/office/powerpoint/2010/main" val="3904732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nchor="t"/>
          <a:lstStyle/>
          <a:p>
            <a:r>
              <a:rPr kumimoji="1" lang="ja-JP" altLang="en-US" dirty="0"/>
              <a:t>塩谷サイド：</a:t>
            </a:r>
            <a:endParaRPr kumimoji="1" lang="en-US" altLang="ja-JP" dirty="0"/>
          </a:p>
          <a:p>
            <a:pPr lvl="1"/>
            <a:r>
              <a:rPr kumimoji="1" lang="ja-JP" altLang="en-US" dirty="0"/>
              <a:t>研究して作った </a:t>
            </a:r>
            <a:r>
              <a:rPr lang="en-US" altLang="ja-JP" dirty="0"/>
              <a:t>CPU </a:t>
            </a:r>
            <a:r>
              <a:rPr lang="ja-JP" altLang="en-US" dirty="0"/>
              <a:t>が公開できた</a:t>
            </a:r>
            <a:endParaRPr kumimoji="1" lang="en-US" altLang="ja-JP" dirty="0"/>
          </a:p>
          <a:p>
            <a:pPr lvl="2"/>
            <a:r>
              <a:rPr lang="en-US" altLang="ja-JP" dirty="0">
                <a:hlinkClick r:id="rId2"/>
              </a:rPr>
              <a:t>https://github.com/rsd-devel/rsd</a:t>
            </a:r>
            <a:endParaRPr lang="en-US" altLang="ja-JP" dirty="0"/>
          </a:p>
          <a:p>
            <a:pPr lvl="2"/>
            <a:r>
              <a:rPr kumimoji="1" lang="ja-JP" altLang="en-US" dirty="0"/>
              <a:t>最初は </a:t>
            </a:r>
            <a:r>
              <a:rPr kumimoji="1" lang="en-US" altLang="ja-JP" dirty="0"/>
              <a:t>ARM </a:t>
            </a:r>
            <a:r>
              <a:rPr kumimoji="1" lang="ja-JP" altLang="en-US" dirty="0" err="1"/>
              <a:t>だった</a:t>
            </a:r>
            <a:r>
              <a:rPr kumimoji="1" lang="ja-JP" altLang="en-US" dirty="0"/>
              <a:t>ため公開しようとして怒られが発生したが，</a:t>
            </a:r>
            <a:r>
              <a:rPr kumimoji="1" lang="en-US" altLang="ja-JP" dirty="0"/>
              <a:t>RISC-V </a:t>
            </a:r>
            <a:r>
              <a:rPr kumimoji="1" lang="ja-JP" altLang="en-US" dirty="0"/>
              <a:t>に移植して公開</a:t>
            </a:r>
            <a:endParaRPr kumimoji="1" lang="en-US" altLang="ja-JP" dirty="0"/>
          </a:p>
          <a:p>
            <a:pPr lvl="2"/>
            <a:endParaRPr kumimoji="1" lang="en-US" altLang="ja-JP" dirty="0"/>
          </a:p>
        </p:txBody>
      </p:sp>
      <p:pic>
        <p:nvPicPr>
          <p:cNvPr id="1026" name="Picture 2" descr="konata"/>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55" y="3158997"/>
            <a:ext cx="4032699" cy="270003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電子機器, 回路 が含まれている画像&#10;&#10;自動的に生成された説明">
            <a:extLst>
              <a:ext uri="{FF2B5EF4-FFF2-40B4-BE49-F238E27FC236}">
                <a16:creationId xmlns:a16="http://schemas.microsoft.com/office/drawing/2014/main" id="{A680E0EC-AB15-4173-9695-35E778FA2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2005" y="3158998"/>
            <a:ext cx="3630040" cy="2722530"/>
          </a:xfrm>
          <a:prstGeom prst="rect">
            <a:avLst/>
          </a:prstGeom>
        </p:spPr>
      </p:pic>
    </p:spTree>
    <p:extLst>
      <p:ext uri="{BB962C8B-B14F-4D97-AF65-F5344CB8AC3E}">
        <p14:creationId xmlns:p14="http://schemas.microsoft.com/office/powerpoint/2010/main" val="288648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kumimoji="1" lang="ja-JP" altLang="en-US" dirty="0"/>
              <a:t>塩谷サイド：</a:t>
            </a:r>
            <a:endParaRPr kumimoji="1" lang="en-US" altLang="ja-JP" dirty="0"/>
          </a:p>
          <a:p>
            <a:pPr lvl="1"/>
            <a:endParaRPr kumimoji="1" lang="en-US" altLang="ja-JP" dirty="0"/>
          </a:p>
          <a:p>
            <a:pPr lvl="1"/>
            <a:r>
              <a:rPr kumimoji="1" lang="en-US" altLang="ja-JP" dirty="0"/>
              <a:t>CPU </a:t>
            </a:r>
            <a:r>
              <a:rPr kumimoji="1" lang="ja-JP" altLang="en-US" dirty="0"/>
              <a:t>の研究に，また注目が集まってありがたい</a:t>
            </a:r>
            <a:endParaRPr kumimoji="1" lang="en-US" altLang="ja-JP" dirty="0"/>
          </a:p>
          <a:p>
            <a:pPr lvl="2"/>
            <a:r>
              <a:rPr kumimoji="1" lang="ja-JP" altLang="en-US" dirty="0"/>
              <a:t>以前：「インテルとか </a:t>
            </a:r>
            <a:r>
              <a:rPr kumimoji="1" lang="en-US" altLang="ja-JP" dirty="0"/>
              <a:t>ARM </a:t>
            </a:r>
            <a:r>
              <a:rPr kumimoji="1" lang="ja-JP" altLang="en-US" dirty="0"/>
              <a:t>のやつでいいんでないの？」</a:t>
            </a:r>
            <a:endParaRPr kumimoji="1" lang="en-US" altLang="ja-JP" dirty="0"/>
          </a:p>
          <a:p>
            <a:pPr lvl="2"/>
            <a:r>
              <a:rPr kumimoji="1" lang="ja-JP" altLang="en-US" dirty="0"/>
              <a:t>現在：「</a:t>
            </a:r>
            <a:r>
              <a:rPr kumimoji="1" lang="en-US" altLang="ja-JP" dirty="0"/>
              <a:t>『RISC-V』</a:t>
            </a:r>
            <a:r>
              <a:rPr kumimoji="1" lang="ja-JP" altLang="en-US" dirty="0"/>
              <a:t>というものが熱いらしい</a:t>
            </a:r>
            <a:r>
              <a:rPr kumimoji="1" lang="ja-JP" altLang="en-US" dirty="0" err="1"/>
              <a:t>やん</a:t>
            </a:r>
            <a:r>
              <a:rPr kumimoji="1" lang="ja-JP" altLang="en-US" dirty="0"/>
              <a:t>？」</a:t>
            </a:r>
            <a:endParaRPr kumimoji="1" lang="en-US" altLang="ja-JP" dirty="0"/>
          </a:p>
          <a:p>
            <a:pPr lvl="2"/>
            <a:r>
              <a:rPr kumimoji="1" lang="ja-JP" altLang="en-US" dirty="0"/>
              <a:t>実際，</a:t>
            </a:r>
            <a:r>
              <a:rPr lang="ja-JP" altLang="en-US" dirty="0"/>
              <a:t>企業で新しく作るための</a:t>
            </a:r>
            <a:r>
              <a:rPr kumimoji="1" lang="ja-JP" altLang="en-US" dirty="0"/>
              <a:t>共同研究の話もいくつか来たりして，ありがたい</a:t>
            </a:r>
            <a:endParaRPr kumimoji="1" lang="en-US" altLang="ja-JP" dirty="0"/>
          </a:p>
        </p:txBody>
      </p:sp>
    </p:spTree>
    <p:extLst>
      <p:ext uri="{BB962C8B-B14F-4D97-AF65-F5344CB8AC3E}">
        <p14:creationId xmlns:p14="http://schemas.microsoft.com/office/powerpoint/2010/main" val="230131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8F6E2-6C4B-4987-BF20-73D8D52E6532}"/>
              </a:ext>
            </a:extLst>
          </p:cNvPr>
          <p:cNvSpPr>
            <a:spLocks noGrp="1"/>
          </p:cNvSpPr>
          <p:nvPr>
            <p:ph type="title"/>
          </p:nvPr>
        </p:nvSpPr>
        <p:spPr/>
        <p:txBody>
          <a:bodyPr/>
          <a:lstStyle/>
          <a:p>
            <a:r>
              <a:rPr kumimoji="1" lang="ja-JP" altLang="en-US" dirty="0"/>
              <a:t>国内企業での使用事例</a:t>
            </a:r>
          </a:p>
        </p:txBody>
      </p:sp>
      <p:sp>
        <p:nvSpPr>
          <p:cNvPr id="3" name="テキスト プレースホルダー 2">
            <a:extLst>
              <a:ext uri="{FF2B5EF4-FFF2-40B4-BE49-F238E27FC236}">
                <a16:creationId xmlns:a16="http://schemas.microsoft.com/office/drawing/2014/main" id="{5F92DD1C-2E53-4980-8EEF-51BEAE9F3851}"/>
              </a:ext>
            </a:extLst>
          </p:cNvPr>
          <p:cNvSpPr>
            <a:spLocks noGrp="1"/>
          </p:cNvSpPr>
          <p:nvPr>
            <p:ph type="body" sz="quarter" idx="10"/>
          </p:nvPr>
        </p:nvSpPr>
        <p:spPr/>
        <p:txBody>
          <a:bodyPr/>
          <a:lstStyle/>
          <a:p>
            <a:pPr marL="457200" indent="-457200">
              <a:buFont typeface="+mj-lt"/>
              <a:buAutoNum type="arabicPeriod"/>
            </a:pPr>
            <a:r>
              <a:rPr lang="en-US" altLang="ja-JP" dirty="0"/>
              <a:t>PEZY-SC </a:t>
            </a:r>
            <a:r>
              <a:rPr lang="ja-JP" altLang="en-US" dirty="0"/>
              <a:t>シリーズ：</a:t>
            </a:r>
            <a:r>
              <a:rPr lang="en-US" altLang="ja-JP" dirty="0"/>
              <a:t>HPC </a:t>
            </a:r>
            <a:r>
              <a:rPr lang="ja-JP" altLang="en-US" dirty="0"/>
              <a:t>向けプロセッサ</a:t>
            </a:r>
            <a:br>
              <a:rPr lang="en-US" altLang="ja-JP" dirty="0"/>
            </a:br>
            <a:r>
              <a:rPr lang="ja-JP" altLang="en-US" dirty="0"/>
              <a:t>（株式会社 </a:t>
            </a:r>
            <a:r>
              <a:rPr lang="en-US" altLang="ja-JP" dirty="0"/>
              <a:t>PEZY Computing</a:t>
            </a:r>
            <a:r>
              <a:rPr lang="ja-JP" altLang="en-US" dirty="0"/>
              <a:t>）</a:t>
            </a:r>
            <a:endParaRPr kumimoji="1" lang="ja-JP" altLang="en-US" dirty="0"/>
          </a:p>
          <a:p>
            <a:pPr marL="457200" indent="-457200">
              <a:buFont typeface="+mj-lt"/>
              <a:buAutoNum type="arabicPeriod"/>
            </a:pPr>
            <a:r>
              <a:rPr kumimoji="1" lang="en-US" altLang="ja-JP" dirty="0"/>
              <a:t>HORNET</a:t>
            </a:r>
            <a:r>
              <a:rPr kumimoji="1" lang="ja-JP" altLang="en-US" dirty="0"/>
              <a:t>：自動運転向け </a:t>
            </a:r>
            <a:r>
              <a:rPr kumimoji="1" lang="en-US" altLang="ja-JP" dirty="0"/>
              <a:t>SIMT </a:t>
            </a:r>
            <a:r>
              <a:rPr kumimoji="1" lang="ja-JP" altLang="en-US" dirty="0"/>
              <a:t>型アクセラレータ</a:t>
            </a:r>
            <a:br>
              <a:rPr kumimoji="1" lang="en-US" altLang="ja-JP" dirty="0"/>
            </a:br>
            <a:r>
              <a:rPr kumimoji="1" lang="ja-JP" altLang="en-US" dirty="0"/>
              <a:t>（株式会社 ティアフォー）</a:t>
            </a:r>
          </a:p>
        </p:txBody>
      </p:sp>
    </p:spTree>
    <p:extLst>
      <p:ext uri="{BB962C8B-B14F-4D97-AF65-F5344CB8AC3E}">
        <p14:creationId xmlns:p14="http://schemas.microsoft.com/office/powerpoint/2010/main" val="1644422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2970033"/>
          </a:xfrm>
        </p:spPr>
        <p:txBody>
          <a:bodyPr/>
          <a:lstStyle/>
          <a:p>
            <a:r>
              <a:rPr kumimoji="1" lang="en-US" altLang="ja-JP" dirty="0"/>
              <a:t>HPC</a:t>
            </a:r>
            <a:r>
              <a:rPr lang="ja-JP" altLang="en-US" dirty="0"/>
              <a:t> や</a:t>
            </a:r>
            <a:r>
              <a:rPr kumimoji="1" lang="ja-JP" altLang="en-US" dirty="0"/>
              <a:t>ゲノム解析などに適したプロセッサ</a:t>
            </a:r>
            <a:endParaRPr kumimoji="1" lang="en-US" altLang="ja-JP" dirty="0"/>
          </a:p>
          <a:p>
            <a:pPr lvl="1"/>
            <a:r>
              <a:rPr kumimoji="1" lang="ja-JP" altLang="en-US" dirty="0"/>
              <a:t>メニーコア・アーキテクチャ</a:t>
            </a:r>
            <a:endParaRPr kumimoji="1" lang="en-US" altLang="ja-JP" dirty="0"/>
          </a:p>
          <a:p>
            <a:pPr lvl="2"/>
            <a:r>
              <a:rPr kumimoji="1" lang="ja-JP" altLang="en-US" dirty="0"/>
              <a:t>独自 </a:t>
            </a:r>
            <a:r>
              <a:rPr kumimoji="1" lang="en-US" altLang="ja-JP" dirty="0"/>
              <a:t>ISA </a:t>
            </a:r>
            <a:r>
              <a:rPr kumimoji="1" lang="ja-JP" altLang="en-US" dirty="0"/>
              <a:t>の </a:t>
            </a:r>
            <a:r>
              <a:rPr kumimoji="1" lang="en-US" altLang="ja-JP" dirty="0"/>
              <a:t>Processing Element</a:t>
            </a:r>
            <a:r>
              <a:rPr kumimoji="1" lang="ja-JP" altLang="en-US" dirty="0"/>
              <a:t>（</a:t>
            </a:r>
            <a:r>
              <a:rPr kumimoji="1" lang="en-US" altLang="ja-JP" dirty="0"/>
              <a:t>PE</a:t>
            </a:r>
            <a:r>
              <a:rPr kumimoji="1" lang="ja-JP" altLang="en-US" dirty="0"/>
              <a:t>）を持つ</a:t>
            </a:r>
            <a:endParaRPr kumimoji="1" lang="en-US" altLang="ja-JP" dirty="0"/>
          </a:p>
          <a:p>
            <a:pPr lvl="1"/>
            <a:r>
              <a:rPr lang="en-US" altLang="ja-JP" dirty="0"/>
              <a:t>OpenCL </a:t>
            </a:r>
            <a:r>
              <a:rPr lang="ja-JP" altLang="en-US" dirty="0"/>
              <a:t>ライクな開発環境</a:t>
            </a:r>
            <a:endParaRPr lang="en-US" altLang="ja-JP" dirty="0"/>
          </a:p>
          <a:p>
            <a:r>
              <a:rPr kumimoji="1" lang="ja-JP" altLang="en-US" dirty="0"/>
              <a:t>とても高い電力効率を持つ</a:t>
            </a:r>
            <a:endParaRPr kumimoji="1" lang="en-US" altLang="ja-JP" dirty="0"/>
          </a:p>
          <a:p>
            <a:pPr lvl="1"/>
            <a:r>
              <a:rPr lang="en-US" altLang="ja-JP" dirty="0"/>
              <a:t>PEZY-SC2 </a:t>
            </a:r>
            <a:r>
              <a:rPr lang="ja-JP" altLang="en-US" dirty="0"/>
              <a:t>はスパコンの電力効率を競う </a:t>
            </a:r>
            <a:r>
              <a:rPr lang="en-US" altLang="ja-JP" dirty="0"/>
              <a:t>GREEN 500 </a:t>
            </a:r>
            <a:r>
              <a:rPr lang="ja-JP" altLang="en-US" dirty="0"/>
              <a:t>で世界１位に</a:t>
            </a:r>
            <a:endParaRPr lang="en-US" altLang="ja-JP" dirty="0"/>
          </a:p>
        </p:txBody>
      </p:sp>
      <p:sp>
        <p:nvSpPr>
          <p:cNvPr id="52" name="正方形/長方形 51">
            <a:extLst>
              <a:ext uri="{FF2B5EF4-FFF2-40B4-BE49-F238E27FC236}">
                <a16:creationId xmlns:a16="http://schemas.microsoft.com/office/drawing/2014/main" id="{9312DA3F-311A-4F0E-84A1-AD03615BB4D7}"/>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FC3BD8E5-4D21-454B-9106-509C77286CA4}"/>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8" name="正方形/長方形 57">
            <a:extLst>
              <a:ext uri="{FF2B5EF4-FFF2-40B4-BE49-F238E27FC236}">
                <a16:creationId xmlns:a16="http://schemas.microsoft.com/office/drawing/2014/main" id="{BF0C7074-C462-4FC0-8A48-20F96FA4973A}"/>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59" name="正方形/長方形 58">
            <a:extLst>
              <a:ext uri="{FF2B5EF4-FFF2-40B4-BE49-F238E27FC236}">
                <a16:creationId xmlns:a16="http://schemas.microsoft.com/office/drawing/2014/main" id="{D87E7E98-4D4C-49C3-AFEA-D9AA4301ED7C}"/>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0" name="正方形/長方形 59">
            <a:extLst>
              <a:ext uri="{FF2B5EF4-FFF2-40B4-BE49-F238E27FC236}">
                <a16:creationId xmlns:a16="http://schemas.microsoft.com/office/drawing/2014/main" id="{E96A2622-8B4E-4C73-B575-C6E3C222145A}"/>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2C263F5E-8D07-4B22-A953-DB088C0DA600}"/>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C36DA0EA-44B5-429A-9533-795DA7D6CEEE}"/>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71B50C2A-2496-4F8F-A583-51D16EB35CA5}"/>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2" name="正方形/長方形 81">
            <a:extLst>
              <a:ext uri="{FF2B5EF4-FFF2-40B4-BE49-F238E27FC236}">
                <a16:creationId xmlns:a16="http://schemas.microsoft.com/office/drawing/2014/main" id="{9F669553-7550-475E-AAA5-0E9EEFE132FF}"/>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7" name="正方形/長方形 86">
            <a:extLst>
              <a:ext uri="{FF2B5EF4-FFF2-40B4-BE49-F238E27FC236}">
                <a16:creationId xmlns:a16="http://schemas.microsoft.com/office/drawing/2014/main" id="{6D9B9A15-125B-4510-A46B-AE84B2DDB214}"/>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88" name="正方形/長方形 87">
            <a:extLst>
              <a:ext uri="{FF2B5EF4-FFF2-40B4-BE49-F238E27FC236}">
                <a16:creationId xmlns:a16="http://schemas.microsoft.com/office/drawing/2014/main" id="{6BC954E4-A8AC-4362-88DC-417A6064EFC2}"/>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0" name="正方形/長方形 89">
            <a:extLst>
              <a:ext uri="{FF2B5EF4-FFF2-40B4-BE49-F238E27FC236}">
                <a16:creationId xmlns:a16="http://schemas.microsoft.com/office/drawing/2014/main" id="{A47C3390-1EE7-4947-B919-BC1375311928}"/>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1" name="正方形/長方形 90">
            <a:extLst>
              <a:ext uri="{FF2B5EF4-FFF2-40B4-BE49-F238E27FC236}">
                <a16:creationId xmlns:a16="http://schemas.microsoft.com/office/drawing/2014/main" id="{68F581DF-241A-49F5-B15F-D2EF1FFBFE40}"/>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2" name="正方形/長方形 91">
            <a:extLst>
              <a:ext uri="{FF2B5EF4-FFF2-40B4-BE49-F238E27FC236}">
                <a16:creationId xmlns:a16="http://schemas.microsoft.com/office/drawing/2014/main" id="{1A2E3792-324C-479B-89AE-EBAF6438DA7D}"/>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8F66157F-494C-4B47-85C0-2BA1902D14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76749CEE-2CA6-4BC7-B6EC-D59B0C2B6033}"/>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5" name="正方形/長方形 94">
            <a:extLst>
              <a:ext uri="{FF2B5EF4-FFF2-40B4-BE49-F238E27FC236}">
                <a16:creationId xmlns:a16="http://schemas.microsoft.com/office/drawing/2014/main" id="{DDEA27EB-5B67-4F50-B520-00ACEC7F05A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6" name="正方形/長方形 95">
            <a:extLst>
              <a:ext uri="{FF2B5EF4-FFF2-40B4-BE49-F238E27FC236}">
                <a16:creationId xmlns:a16="http://schemas.microsoft.com/office/drawing/2014/main" id="{B541F3CB-3AB0-4714-B236-40F6403D1D56}"/>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7" name="正方形/長方形 96">
            <a:extLst>
              <a:ext uri="{FF2B5EF4-FFF2-40B4-BE49-F238E27FC236}">
                <a16:creationId xmlns:a16="http://schemas.microsoft.com/office/drawing/2014/main" id="{3AE9300B-4513-4B23-A72D-54CDEBF5E34F}"/>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8" name="正方形/長方形 97">
            <a:extLst>
              <a:ext uri="{FF2B5EF4-FFF2-40B4-BE49-F238E27FC236}">
                <a16:creationId xmlns:a16="http://schemas.microsoft.com/office/drawing/2014/main" id="{B9272188-A887-4894-A754-D466544304A8}"/>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70AA3E4F-77F2-433E-8D2E-428E78196BA0}"/>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B73AB360-5EE8-4DB1-9C79-BD23D1927F88}"/>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1" name="正方形/長方形 100">
            <a:extLst>
              <a:ext uri="{FF2B5EF4-FFF2-40B4-BE49-F238E27FC236}">
                <a16:creationId xmlns:a16="http://schemas.microsoft.com/office/drawing/2014/main" id="{17CC87C0-B44C-42B5-B381-19E550C80977}"/>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2" name="正方形/長方形 101">
            <a:extLst>
              <a:ext uri="{FF2B5EF4-FFF2-40B4-BE49-F238E27FC236}">
                <a16:creationId xmlns:a16="http://schemas.microsoft.com/office/drawing/2014/main" id="{2E55457D-46A9-462C-9F25-840E134A2C09}"/>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8685B6EF-7900-462F-A588-3309079F8598}"/>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409CBFCC-6A04-43E9-A217-4D4D2452CFA7}"/>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5" name="正方形/長方形 104">
            <a:extLst>
              <a:ext uri="{FF2B5EF4-FFF2-40B4-BE49-F238E27FC236}">
                <a16:creationId xmlns:a16="http://schemas.microsoft.com/office/drawing/2014/main" id="{CD64B77D-EA15-4B67-94CD-3BFC10CF17D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6" name="正方形/長方形 105">
            <a:extLst>
              <a:ext uri="{FF2B5EF4-FFF2-40B4-BE49-F238E27FC236}">
                <a16:creationId xmlns:a16="http://schemas.microsoft.com/office/drawing/2014/main" id="{2DECB9AE-6F43-49FC-99AD-99A9D87171E5}"/>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7" name="正方形/長方形 106">
            <a:extLst>
              <a:ext uri="{FF2B5EF4-FFF2-40B4-BE49-F238E27FC236}">
                <a16:creationId xmlns:a16="http://schemas.microsoft.com/office/drawing/2014/main" id="{7C27493A-AACA-4B82-84F9-2414B9A0E2E7}"/>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AABA2D28-25EB-4B6A-904A-030191166DE7}"/>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CF590FE8-583E-469C-9A22-B954F5DB2D4A}"/>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33E2F847-A288-421B-9931-1100019576C7}"/>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6096718-BA3D-4845-A821-C546C88F2622}"/>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395EC4EA-4B50-4FE1-9C15-EABCF597542A}"/>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3" name="正方形/長方形 112">
            <a:extLst>
              <a:ext uri="{FF2B5EF4-FFF2-40B4-BE49-F238E27FC236}">
                <a16:creationId xmlns:a16="http://schemas.microsoft.com/office/drawing/2014/main" id="{4B47C243-2201-4761-B6DB-F74E68CD0DBB}"/>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4" name="正方形/長方形 113">
            <a:extLst>
              <a:ext uri="{FF2B5EF4-FFF2-40B4-BE49-F238E27FC236}">
                <a16:creationId xmlns:a16="http://schemas.microsoft.com/office/drawing/2014/main" id="{D8BA2D93-4FE3-46D8-9DA6-6E7ED2077F54}"/>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147A8B4B-E9FE-4B5A-A946-3FC2DF59CAEB}"/>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6DBE0A16-5F7B-485F-B61C-BDAC9536C86B}"/>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0FFA3BF8-C5F2-459E-9779-2B82120D0391}"/>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22CC8889-DEE0-44E9-8EB9-8AA6E5D92ADD}"/>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F863D279-20FE-4686-9B08-4A1EFD45431C}"/>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4EC815D3-F5ED-4F5D-A8E5-0BE749727392}"/>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1" name="正方形/長方形 120">
            <a:extLst>
              <a:ext uri="{FF2B5EF4-FFF2-40B4-BE49-F238E27FC236}">
                <a16:creationId xmlns:a16="http://schemas.microsoft.com/office/drawing/2014/main" id="{1886FB52-E987-437B-9B83-2D796F4AE900}"/>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2" name="正方形/長方形 121">
            <a:extLst>
              <a:ext uri="{FF2B5EF4-FFF2-40B4-BE49-F238E27FC236}">
                <a16:creationId xmlns:a16="http://schemas.microsoft.com/office/drawing/2014/main" id="{E9BCA42A-49D0-4150-BFF1-1ED5AFFA93A9}"/>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AA6A02D-523C-4041-B972-AC9CF12B9D34}"/>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4" name="正方形/長方形 123">
            <a:extLst>
              <a:ext uri="{FF2B5EF4-FFF2-40B4-BE49-F238E27FC236}">
                <a16:creationId xmlns:a16="http://schemas.microsoft.com/office/drawing/2014/main" id="{6A9FEECA-9B65-4B20-A27F-89E32B45144E}"/>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Tree>
    <p:extLst>
      <p:ext uri="{BB962C8B-B14F-4D97-AF65-F5344CB8AC3E}">
        <p14:creationId xmlns:p14="http://schemas.microsoft.com/office/powerpoint/2010/main" val="4267153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3240035"/>
          </a:xfrm>
        </p:spPr>
        <p:txBody>
          <a:bodyPr/>
          <a:lstStyle/>
          <a:p>
            <a:r>
              <a:rPr lang="ja-JP" altLang="en-US" dirty="0"/>
              <a:t>最新の </a:t>
            </a:r>
            <a:r>
              <a:rPr lang="en-US" altLang="ja-JP" dirty="0"/>
              <a:t>PEZY-SC3 </a:t>
            </a:r>
            <a:r>
              <a:rPr lang="ja-JP" altLang="en-US" dirty="0"/>
              <a:t>まで複数チップをリリース</a:t>
            </a:r>
            <a:endParaRPr lang="en-US" altLang="ja-JP" dirty="0"/>
          </a:p>
          <a:p>
            <a:pPr lvl="1"/>
            <a:r>
              <a:rPr kumimoji="1" lang="ja-JP" altLang="en-US" dirty="0"/>
              <a:t>これまで制御用 </a:t>
            </a:r>
            <a:r>
              <a:rPr kumimoji="1" lang="en-US" altLang="ja-JP" dirty="0"/>
              <a:t>CPU</a:t>
            </a:r>
            <a:r>
              <a:rPr kumimoji="1" lang="ja-JP" altLang="en-US" dirty="0"/>
              <a:t>として </a:t>
            </a:r>
            <a:r>
              <a:rPr kumimoji="1" lang="en-US" altLang="ja-JP" dirty="0"/>
              <a:t>ARM </a:t>
            </a:r>
            <a:r>
              <a:rPr kumimoji="1" lang="ja-JP" altLang="en-US" dirty="0"/>
              <a:t>や </a:t>
            </a:r>
            <a:r>
              <a:rPr kumimoji="1" lang="en-US" altLang="ja-JP" dirty="0"/>
              <a:t>MIPS </a:t>
            </a:r>
            <a:r>
              <a:rPr kumimoji="1" lang="ja-JP" altLang="en-US" dirty="0"/>
              <a:t>を搭載</a:t>
            </a:r>
            <a:r>
              <a:rPr lang="ja-JP" altLang="en-US" dirty="0"/>
              <a:t>してきた</a:t>
            </a:r>
            <a:endParaRPr lang="en-US" altLang="ja-JP" dirty="0"/>
          </a:p>
          <a:p>
            <a:r>
              <a:rPr lang="ja-JP" altLang="en-US" dirty="0">
                <a:solidFill>
                  <a:schemeClr val="accent5"/>
                </a:solidFill>
              </a:rPr>
              <a:t>今後は </a:t>
            </a:r>
            <a:r>
              <a:rPr lang="en-US" altLang="ja-JP" dirty="0">
                <a:solidFill>
                  <a:schemeClr val="accent5"/>
                </a:solidFill>
              </a:rPr>
              <a:t>RISC-V </a:t>
            </a:r>
            <a:r>
              <a:rPr lang="ja-JP" altLang="en-US" dirty="0">
                <a:solidFill>
                  <a:schemeClr val="accent5"/>
                </a:solidFill>
              </a:rPr>
              <a:t>を搭載</a:t>
            </a:r>
            <a:endParaRPr lang="en-US" altLang="ja-JP" dirty="0">
              <a:solidFill>
                <a:schemeClr val="accent5"/>
              </a:solidFill>
            </a:endParaRPr>
          </a:p>
        </p:txBody>
      </p:sp>
      <p:sp>
        <p:nvSpPr>
          <p:cNvPr id="61" name="正方形/長方形 60">
            <a:extLst>
              <a:ext uri="{FF2B5EF4-FFF2-40B4-BE49-F238E27FC236}">
                <a16:creationId xmlns:a16="http://schemas.microsoft.com/office/drawing/2014/main" id="{7B2526EE-84D1-417C-B934-E07B9132A6EE}"/>
              </a:ext>
            </a:extLst>
          </p:cNvPr>
          <p:cNvSpPr/>
          <p:nvPr/>
        </p:nvSpPr>
        <p:spPr>
          <a:xfrm>
            <a:off x="7002026" y="3338999"/>
            <a:ext cx="630007" cy="4500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altLang="ja-JP" sz="1200" b="1" dirty="0"/>
              <a:t>RISC-V!</a:t>
            </a:r>
            <a:endParaRPr lang="ja-JP" altLang="en-US" sz="1200" b="1" dirty="0"/>
          </a:p>
        </p:txBody>
      </p:sp>
      <p:sp>
        <p:nvSpPr>
          <p:cNvPr id="55" name="正方形/長方形 54">
            <a:extLst>
              <a:ext uri="{FF2B5EF4-FFF2-40B4-BE49-F238E27FC236}">
                <a16:creationId xmlns:a16="http://schemas.microsoft.com/office/drawing/2014/main" id="{2C8621C7-E30D-49D6-AE44-2D5A6CA28C03}"/>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8" name="正方形/長方形 57">
            <a:extLst>
              <a:ext uri="{FF2B5EF4-FFF2-40B4-BE49-F238E27FC236}">
                <a16:creationId xmlns:a16="http://schemas.microsoft.com/office/drawing/2014/main" id="{304AB4AA-8615-48D1-BCC2-98D015C948A6}"/>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9" name="正方形/長方形 58">
            <a:extLst>
              <a:ext uri="{FF2B5EF4-FFF2-40B4-BE49-F238E27FC236}">
                <a16:creationId xmlns:a16="http://schemas.microsoft.com/office/drawing/2014/main" id="{7E6260AC-DFA6-480C-B026-779F190EE2B4}"/>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60" name="正方形/長方形 59">
            <a:extLst>
              <a:ext uri="{FF2B5EF4-FFF2-40B4-BE49-F238E27FC236}">
                <a16:creationId xmlns:a16="http://schemas.microsoft.com/office/drawing/2014/main" id="{07C3656B-7D4D-4FAE-9313-643C65FF87E8}"/>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9DBBB2BB-C572-45FC-A003-7D133FAB94A6}"/>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02B0B25D-3C69-4152-9B46-B243B9E1DA8D}"/>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92EBD132-1C06-4756-BA5A-1B19B7D38900}"/>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2" name="正方形/長方形 81">
            <a:extLst>
              <a:ext uri="{FF2B5EF4-FFF2-40B4-BE49-F238E27FC236}">
                <a16:creationId xmlns:a16="http://schemas.microsoft.com/office/drawing/2014/main" id="{79E40DA8-8DC8-419A-94AA-B77163FCCF8E}"/>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8" name="正方形/長方形 87">
            <a:extLst>
              <a:ext uri="{FF2B5EF4-FFF2-40B4-BE49-F238E27FC236}">
                <a16:creationId xmlns:a16="http://schemas.microsoft.com/office/drawing/2014/main" id="{7E867CF3-C9E1-418D-B425-DA797CAE11A9}"/>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0" name="正方形/長方形 89">
            <a:extLst>
              <a:ext uri="{FF2B5EF4-FFF2-40B4-BE49-F238E27FC236}">
                <a16:creationId xmlns:a16="http://schemas.microsoft.com/office/drawing/2014/main" id="{5FEAE441-6AD6-49FC-865B-213519F63CC2}"/>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1" name="正方形/長方形 90">
            <a:extLst>
              <a:ext uri="{FF2B5EF4-FFF2-40B4-BE49-F238E27FC236}">
                <a16:creationId xmlns:a16="http://schemas.microsoft.com/office/drawing/2014/main" id="{F6D39B72-68C3-4444-8703-764CC414ED04}"/>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2" name="正方形/長方形 91">
            <a:extLst>
              <a:ext uri="{FF2B5EF4-FFF2-40B4-BE49-F238E27FC236}">
                <a16:creationId xmlns:a16="http://schemas.microsoft.com/office/drawing/2014/main" id="{1A9E63EA-20B2-4D1C-8230-C7C25394459A}"/>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F27B302B-278D-4419-8F9E-EF4E41FBC226}"/>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40030419-DA98-439D-ACC1-6A72824BCE8C}"/>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5" name="正方形/長方形 94">
            <a:extLst>
              <a:ext uri="{FF2B5EF4-FFF2-40B4-BE49-F238E27FC236}">
                <a16:creationId xmlns:a16="http://schemas.microsoft.com/office/drawing/2014/main" id="{A19F8FE8-C5BF-4C12-BBE0-24E9BC209E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6" name="正方形/長方形 95">
            <a:extLst>
              <a:ext uri="{FF2B5EF4-FFF2-40B4-BE49-F238E27FC236}">
                <a16:creationId xmlns:a16="http://schemas.microsoft.com/office/drawing/2014/main" id="{8CF58DD7-D603-4CB3-A75F-638EA051DE84}"/>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7" name="正方形/長方形 96">
            <a:extLst>
              <a:ext uri="{FF2B5EF4-FFF2-40B4-BE49-F238E27FC236}">
                <a16:creationId xmlns:a16="http://schemas.microsoft.com/office/drawing/2014/main" id="{ADAEFF30-29AA-43AC-B192-0D09EB67496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8" name="正方形/長方形 97">
            <a:extLst>
              <a:ext uri="{FF2B5EF4-FFF2-40B4-BE49-F238E27FC236}">
                <a16:creationId xmlns:a16="http://schemas.microsoft.com/office/drawing/2014/main" id="{F5548BC3-3C83-46BD-9BED-DF0BA4A98143}"/>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8816ED2E-E9C2-46BE-98D3-22145F61DE94}"/>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DE4EB3ED-5F6A-4B8F-B3D1-544CBF2AB325}"/>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1" name="正方形/長方形 100">
            <a:extLst>
              <a:ext uri="{FF2B5EF4-FFF2-40B4-BE49-F238E27FC236}">
                <a16:creationId xmlns:a16="http://schemas.microsoft.com/office/drawing/2014/main" id="{58114E7E-769C-487B-81F7-D1CC3A5DE9C1}"/>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2" name="正方形/長方形 101">
            <a:extLst>
              <a:ext uri="{FF2B5EF4-FFF2-40B4-BE49-F238E27FC236}">
                <a16:creationId xmlns:a16="http://schemas.microsoft.com/office/drawing/2014/main" id="{49405179-35CD-4298-BB85-1FFC1A1F234D}"/>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C8F4BEA4-2A65-4C8F-AE95-CCC8D1ACFDB2}"/>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8212DCF4-F4C9-4765-BA74-BF8BB70A6300}"/>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5" name="正方形/長方形 104">
            <a:extLst>
              <a:ext uri="{FF2B5EF4-FFF2-40B4-BE49-F238E27FC236}">
                <a16:creationId xmlns:a16="http://schemas.microsoft.com/office/drawing/2014/main" id="{34058B18-49F5-4A2D-B03E-C0DFF86FCD85}"/>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6" name="正方形/長方形 105">
            <a:extLst>
              <a:ext uri="{FF2B5EF4-FFF2-40B4-BE49-F238E27FC236}">
                <a16:creationId xmlns:a16="http://schemas.microsoft.com/office/drawing/2014/main" id="{081C7F00-8908-434A-8549-9EDD7B7159DC}"/>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7" name="正方形/長方形 106">
            <a:extLst>
              <a:ext uri="{FF2B5EF4-FFF2-40B4-BE49-F238E27FC236}">
                <a16:creationId xmlns:a16="http://schemas.microsoft.com/office/drawing/2014/main" id="{F5423852-D399-42A1-A91E-C2DB24602D6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9A2D086A-B9F7-4230-90E1-09F85EC0ADC2}"/>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0CF32D42-5623-451B-BE09-B7693C65198D}"/>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CBAF8B10-A15F-4DB0-9B51-B55B405F2ED5}"/>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5EDF897-DEEB-46A9-AC5E-A6823AD797E5}"/>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5F310BB5-268A-40F6-9743-2D677824BA12}"/>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3" name="正方形/長方形 112">
            <a:extLst>
              <a:ext uri="{FF2B5EF4-FFF2-40B4-BE49-F238E27FC236}">
                <a16:creationId xmlns:a16="http://schemas.microsoft.com/office/drawing/2014/main" id="{D026C087-03EB-43C4-8530-E493E4BB9557}"/>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4" name="正方形/長方形 113">
            <a:extLst>
              <a:ext uri="{FF2B5EF4-FFF2-40B4-BE49-F238E27FC236}">
                <a16:creationId xmlns:a16="http://schemas.microsoft.com/office/drawing/2014/main" id="{2ADFCEB6-56A8-432B-A415-BDB437F17144}"/>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E2E644EE-EE8D-49ED-8EDE-7DB96B9BA1E6}"/>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BF1834C0-3262-4788-A6FB-AA50A8C63280}"/>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6A8C9C23-D5EE-496D-ADDF-56C46CCA91BA}"/>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E18E2494-6637-415D-A942-88CD738AF127}"/>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A5766BD8-6310-4F2B-8BCC-636D5346F8A3}"/>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526024CE-A48D-4B62-A18B-6E161F4361E5}"/>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1" name="正方形/長方形 120">
            <a:extLst>
              <a:ext uri="{FF2B5EF4-FFF2-40B4-BE49-F238E27FC236}">
                <a16:creationId xmlns:a16="http://schemas.microsoft.com/office/drawing/2014/main" id="{689CD070-9C18-4584-9BD4-E4F82011D788}"/>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2" name="正方形/長方形 121">
            <a:extLst>
              <a:ext uri="{FF2B5EF4-FFF2-40B4-BE49-F238E27FC236}">
                <a16:creationId xmlns:a16="http://schemas.microsoft.com/office/drawing/2014/main" id="{563824DE-0852-4E54-BBE6-70B94C921538}"/>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2AD5765-221D-4D9D-B0D9-862E61DABCE3}"/>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4" name="正方形/長方形 123">
            <a:extLst>
              <a:ext uri="{FF2B5EF4-FFF2-40B4-BE49-F238E27FC236}">
                <a16:creationId xmlns:a16="http://schemas.microsoft.com/office/drawing/2014/main" id="{BA4F1FF4-B864-459B-A1F8-050463B82491}"/>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5" name="正方形/長方形 124">
            <a:extLst>
              <a:ext uri="{FF2B5EF4-FFF2-40B4-BE49-F238E27FC236}">
                <a16:creationId xmlns:a16="http://schemas.microsoft.com/office/drawing/2014/main" id="{034AB692-0A6F-4B26-BACF-B1A3FFD0FB9F}"/>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6" name="正方形/長方形 125">
            <a:extLst>
              <a:ext uri="{FF2B5EF4-FFF2-40B4-BE49-F238E27FC236}">
                <a16:creationId xmlns:a16="http://schemas.microsoft.com/office/drawing/2014/main" id="{400F3A6A-EF7C-4C8B-B056-30913717B924}"/>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 name="四角形: 角を丸くする 11">
            <a:extLst>
              <a:ext uri="{FF2B5EF4-FFF2-40B4-BE49-F238E27FC236}">
                <a16:creationId xmlns:a16="http://schemas.microsoft.com/office/drawing/2014/main" id="{CF08A243-2FD2-4D9B-B548-FDC290B33D35}"/>
              </a:ext>
            </a:extLst>
          </p:cNvPr>
          <p:cNvSpPr/>
          <p:nvPr/>
        </p:nvSpPr>
        <p:spPr bwMode="auto">
          <a:xfrm>
            <a:off x="6282019" y="4419011"/>
            <a:ext cx="810009" cy="1080012"/>
          </a:xfrm>
          <a:prstGeom prst="roundRect">
            <a:avLst/>
          </a:prstGeom>
          <a:noFill/>
          <a:ln w="34925">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89" name="直線矢印コネクタ 88"/>
          <p:cNvCxnSpPr>
            <a:cxnSpLocks/>
          </p:cNvCxnSpPr>
          <p:nvPr/>
        </p:nvCxnSpPr>
        <p:spPr>
          <a:xfrm flipV="1">
            <a:off x="6732024" y="3879005"/>
            <a:ext cx="450005" cy="54000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90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prstGeom prst="rect">
            <a:avLst/>
          </a:prstGeom>
        </p:spPr>
        <p:txBody>
          <a:bodyPr spcFirstLastPara="1" vert="horz" wrap="square" lIns="91425" tIns="91425" rIns="91425" bIns="91425" numCol="1" anchor="ctr" anchorCtr="0" compatLnSpc="1">
            <a:prstTxWarp prst="textNoShape">
              <a:avLst/>
            </a:prstTxWarp>
            <a:noAutofit/>
          </a:bodyPr>
          <a:lstStyle/>
          <a:p>
            <a:r>
              <a:rPr lang="ja-JP" altLang="en-US" sz="2400" dirty="0"/>
              <a:t>自動運転向け </a:t>
            </a:r>
            <a:r>
              <a:rPr lang="en-US" altLang="ja-JP" sz="2400" dirty="0"/>
              <a:t>SIMT </a:t>
            </a:r>
            <a:r>
              <a:rPr lang="ja-JP" altLang="en-US" sz="2400" dirty="0"/>
              <a:t>型アクセラレータ</a:t>
            </a:r>
            <a:endParaRPr lang="en-US" altLang="ja" sz="2400" dirty="0"/>
          </a:p>
        </p:txBody>
      </p:sp>
      <p:sp>
        <p:nvSpPr>
          <p:cNvPr id="239" name="Google Shape;239;p38"/>
          <p:cNvSpPr txBox="1">
            <a:spLocks noGrp="1"/>
          </p:cNvSpPr>
          <p:nvPr>
            <p:ph type="body" sz="quarter" idx="10"/>
          </p:nvPr>
        </p:nvSpPr>
        <p:spPr>
          <a:xfrm>
            <a:off x="251952" y="1088974"/>
            <a:ext cx="8820098" cy="1710019"/>
          </a:xfrm>
          <a:prstGeom prst="rect">
            <a:avLst/>
          </a:prstGeom>
        </p:spPr>
        <p:txBody>
          <a:bodyPr spcFirstLastPara="1" vert="horz" wrap="square" lIns="91425" tIns="91425" rIns="91425" bIns="91425" numCol="1" anchor="ctr" anchorCtr="0" compatLnSpc="1">
            <a:prstTxWarp prst="textNoShape">
              <a:avLst/>
            </a:prstTxWarp>
            <a:noAutofit/>
          </a:bodyPr>
          <a:lstStyle/>
          <a:p>
            <a:r>
              <a:rPr lang="ja-JP" altLang="en-US" dirty="0"/>
              <a:t>自動運転向けのアクセラレータとして開発</a:t>
            </a:r>
            <a:endParaRPr lang="en-US" altLang="ja" dirty="0"/>
          </a:p>
          <a:p>
            <a:pPr lvl="1"/>
            <a:r>
              <a:rPr lang="ja" dirty="0"/>
              <a:t>株式会社アクセル，株式会社ティアフォー</a:t>
            </a:r>
            <a:r>
              <a:rPr lang="ja-JP" altLang="en-US" dirty="0"/>
              <a:t>により開発中</a:t>
            </a:r>
            <a:endParaRPr lang="en-US" altLang="ja-JP" dirty="0"/>
          </a:p>
          <a:p>
            <a:pPr lvl="1"/>
            <a:r>
              <a:rPr lang="ja-JP" altLang="en-US" dirty="0"/>
              <a:t>塩谷はマイクロアーキテクチャに関与</a:t>
            </a:r>
            <a:endParaRPr lang="en-US" altLang="ja-JP" dirty="0"/>
          </a:p>
        </p:txBody>
      </p:sp>
      <p:grpSp>
        <p:nvGrpSpPr>
          <p:cNvPr id="4" name="Google Shape;310;p40">
            <a:extLst>
              <a:ext uri="{FF2B5EF4-FFF2-40B4-BE49-F238E27FC236}">
                <a16:creationId xmlns:a16="http://schemas.microsoft.com/office/drawing/2014/main" id="{5AF452FA-35DE-41D9-BC91-8D1445B456B0}"/>
              </a:ext>
            </a:extLst>
          </p:cNvPr>
          <p:cNvGrpSpPr/>
          <p:nvPr/>
        </p:nvGrpSpPr>
        <p:grpSpPr>
          <a:xfrm>
            <a:off x="1601966" y="3519001"/>
            <a:ext cx="6390071" cy="2880109"/>
            <a:chOff x="6962411" y="452121"/>
            <a:chExt cx="5143969" cy="2271814"/>
          </a:xfrm>
        </p:grpSpPr>
        <p:sp>
          <p:nvSpPr>
            <p:cNvPr id="5" name="Google Shape;311;p40">
              <a:extLst>
                <a:ext uri="{FF2B5EF4-FFF2-40B4-BE49-F238E27FC236}">
                  <a16:creationId xmlns:a16="http://schemas.microsoft.com/office/drawing/2014/main" id="{53DA9826-291E-495C-A5E6-3CD370961A15}"/>
                </a:ext>
              </a:extLst>
            </p:cNvPr>
            <p:cNvSpPr/>
            <p:nvPr/>
          </p:nvSpPr>
          <p:spPr>
            <a:xfrm>
              <a:off x="6962411" y="452121"/>
              <a:ext cx="5143969" cy="2271814"/>
            </a:xfrm>
            <a:prstGeom prst="rect">
              <a:avLst/>
            </a:prstGeom>
            <a:solidFill>
              <a:srgbClr val="8DA9DB"/>
            </a:solidFill>
            <a:ln>
              <a:noFill/>
            </a:ln>
            <a:effectLst>
              <a:outerShdw blurRad="44450" dist="27940" dir="5400000" algn="ctr">
                <a:srgbClr val="000000">
                  <a:alpha val="31764"/>
                </a:srgbClr>
              </a:outerShdw>
            </a:effectLst>
          </p:spPr>
          <p:txBody>
            <a:bodyPr spcFirstLastPara="1" wrap="square" lIns="68575" tIns="34275" rIns="68575" bIns="34275" anchor="t" anchorCtr="0">
              <a:noAutofit/>
            </a:bodyPr>
            <a:lstStyle/>
            <a:p>
              <a:pPr algn="ctr"/>
              <a:r>
                <a:rPr lang="en-US" altLang="ja-JP" sz="1600" b="1" dirty="0">
                  <a:solidFill>
                    <a:schemeClr val="bg1"/>
                  </a:solidFill>
                  <a:latin typeface="+mn-ea"/>
                  <a:cs typeface="Arial"/>
                  <a:sym typeface="Arial"/>
                </a:rPr>
                <a:t>HORNET</a:t>
              </a:r>
              <a:endParaRPr sz="1600" b="1" dirty="0">
                <a:solidFill>
                  <a:schemeClr val="bg1"/>
                </a:solidFill>
                <a:latin typeface="+mn-ea"/>
                <a:cs typeface="Arial"/>
                <a:sym typeface="Arial"/>
              </a:endParaRPr>
            </a:p>
          </p:txBody>
        </p:sp>
        <p:sp>
          <p:nvSpPr>
            <p:cNvPr id="6" name="Google Shape;312;p40">
              <a:extLst>
                <a:ext uri="{FF2B5EF4-FFF2-40B4-BE49-F238E27FC236}">
                  <a16:creationId xmlns:a16="http://schemas.microsoft.com/office/drawing/2014/main" id="{9D10C320-DCB6-47FF-8505-0D67EA0D5012}"/>
                </a:ext>
              </a:extLst>
            </p:cNvPr>
            <p:cNvSpPr/>
            <p:nvPr/>
          </p:nvSpPr>
          <p:spPr>
            <a:xfrm>
              <a:off x="7077181" y="1026684"/>
              <a:ext cx="1640994" cy="504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Working Data</a:t>
              </a:r>
              <a:endParaRPr sz="1600">
                <a:solidFill>
                  <a:schemeClr val="tx1">
                    <a:lumMod val="75000"/>
                    <a:lumOff val="25000"/>
                  </a:schemeClr>
                </a:solidFill>
                <a:latin typeface="+mn-ea"/>
              </a:endParaRPr>
            </a:p>
            <a:p>
              <a:pPr algn="ctr"/>
              <a:r>
                <a:rPr lang="en-US" altLang="ja" sz="1600">
                  <a:solidFill>
                    <a:schemeClr val="tx1">
                      <a:lumMod val="75000"/>
                      <a:lumOff val="25000"/>
                    </a:schemeClr>
                  </a:solidFill>
                  <a:latin typeface="+mn-ea"/>
                  <a:cs typeface="Arial"/>
                  <a:sym typeface="Arial"/>
                </a:rPr>
                <a:t>Memory</a:t>
              </a:r>
              <a:endParaRPr sz="1600">
                <a:solidFill>
                  <a:schemeClr val="tx1">
                    <a:lumMod val="75000"/>
                    <a:lumOff val="25000"/>
                  </a:schemeClr>
                </a:solidFill>
                <a:latin typeface="+mn-ea"/>
                <a:cs typeface="Arial"/>
                <a:sym typeface="Arial"/>
              </a:endParaRPr>
            </a:p>
          </p:txBody>
        </p:sp>
        <p:sp>
          <p:nvSpPr>
            <p:cNvPr id="7" name="Google Shape;313;p40">
              <a:extLst>
                <a:ext uri="{FF2B5EF4-FFF2-40B4-BE49-F238E27FC236}">
                  <a16:creationId xmlns:a16="http://schemas.microsoft.com/office/drawing/2014/main" id="{502C6E7F-22B5-41F1-851E-DE2E5023AFB2}"/>
                </a:ext>
              </a:extLst>
            </p:cNvPr>
            <p:cNvSpPr/>
            <p:nvPr/>
          </p:nvSpPr>
          <p:spPr>
            <a:xfrm>
              <a:off x="8778856" y="1026684"/>
              <a:ext cx="1438275" cy="504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dirty="0">
                  <a:solidFill>
                    <a:schemeClr val="tx1">
                      <a:lumMod val="75000"/>
                      <a:lumOff val="25000"/>
                    </a:schemeClr>
                  </a:solidFill>
                  <a:latin typeface="+mn-ea"/>
                  <a:cs typeface="Arial"/>
                  <a:sym typeface="Arial"/>
                </a:rPr>
                <a:t>Map Data</a:t>
              </a:r>
              <a:endParaRPr sz="1600" dirty="0">
                <a:solidFill>
                  <a:schemeClr val="tx1">
                    <a:lumMod val="75000"/>
                    <a:lumOff val="25000"/>
                  </a:schemeClr>
                </a:solidFill>
                <a:latin typeface="+mn-ea"/>
              </a:endParaRPr>
            </a:p>
            <a:p>
              <a:pPr algn="ctr"/>
              <a:r>
                <a:rPr lang="en-US" altLang="ja" sz="1600" dirty="0">
                  <a:solidFill>
                    <a:schemeClr val="tx1">
                      <a:lumMod val="75000"/>
                      <a:lumOff val="25000"/>
                    </a:schemeClr>
                  </a:solidFill>
                  <a:latin typeface="+mn-ea"/>
                  <a:cs typeface="Arial"/>
                  <a:sym typeface="Arial"/>
                </a:rPr>
                <a:t>Cache</a:t>
              </a:r>
              <a:endParaRPr sz="1600" dirty="0">
                <a:solidFill>
                  <a:schemeClr val="tx1">
                    <a:lumMod val="75000"/>
                    <a:lumOff val="25000"/>
                  </a:schemeClr>
                </a:solidFill>
                <a:latin typeface="+mn-ea"/>
                <a:cs typeface="Arial"/>
                <a:sym typeface="Arial"/>
              </a:endParaRPr>
            </a:p>
          </p:txBody>
        </p:sp>
        <p:sp>
          <p:nvSpPr>
            <p:cNvPr id="8" name="Google Shape;314;p40">
              <a:extLst>
                <a:ext uri="{FF2B5EF4-FFF2-40B4-BE49-F238E27FC236}">
                  <a16:creationId xmlns:a16="http://schemas.microsoft.com/office/drawing/2014/main" id="{1B424D09-99A1-4FD5-94D3-98A1B019A49C}"/>
                </a:ext>
              </a:extLst>
            </p:cNvPr>
            <p:cNvSpPr/>
            <p:nvPr/>
          </p:nvSpPr>
          <p:spPr>
            <a:xfrm>
              <a:off x="11335210" y="1562546"/>
              <a:ext cx="647700" cy="1107721"/>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CSR</a:t>
              </a:r>
              <a:endParaRPr sz="1600">
                <a:solidFill>
                  <a:schemeClr val="tx1">
                    <a:lumMod val="75000"/>
                    <a:lumOff val="25000"/>
                  </a:schemeClr>
                </a:solidFill>
                <a:latin typeface="+mn-ea"/>
                <a:cs typeface="Arial"/>
                <a:sym typeface="Arial"/>
              </a:endParaRPr>
            </a:p>
          </p:txBody>
        </p:sp>
        <p:sp>
          <p:nvSpPr>
            <p:cNvPr id="9" name="Google Shape;315;p40">
              <a:extLst>
                <a:ext uri="{FF2B5EF4-FFF2-40B4-BE49-F238E27FC236}">
                  <a16:creationId xmlns:a16="http://schemas.microsoft.com/office/drawing/2014/main" id="{C2C7094E-0F6D-4AEC-9926-D64EA066654C}"/>
                </a:ext>
              </a:extLst>
            </p:cNvPr>
            <p:cNvSpPr/>
            <p:nvPr/>
          </p:nvSpPr>
          <p:spPr>
            <a:xfrm>
              <a:off x="7074320" y="739402"/>
              <a:ext cx="4908589" cy="252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Interconnect Interface</a:t>
              </a:r>
              <a:endParaRPr sz="1600">
                <a:solidFill>
                  <a:schemeClr val="tx1">
                    <a:lumMod val="75000"/>
                    <a:lumOff val="25000"/>
                  </a:schemeClr>
                </a:solidFill>
                <a:latin typeface="+mn-ea"/>
                <a:cs typeface="Arial"/>
                <a:sym typeface="Arial"/>
              </a:endParaRPr>
            </a:p>
          </p:txBody>
        </p:sp>
        <p:sp>
          <p:nvSpPr>
            <p:cNvPr id="10" name="Google Shape;316;p40">
              <a:extLst>
                <a:ext uri="{FF2B5EF4-FFF2-40B4-BE49-F238E27FC236}">
                  <a16:creationId xmlns:a16="http://schemas.microsoft.com/office/drawing/2014/main" id="{6FDCDD13-DFE3-40A2-BE7B-9F5A42B5E7D6}"/>
                </a:ext>
              </a:extLst>
            </p:cNvPr>
            <p:cNvSpPr/>
            <p:nvPr/>
          </p:nvSpPr>
          <p:spPr>
            <a:xfrm>
              <a:off x="10277810" y="1026684"/>
              <a:ext cx="1705099" cy="504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Instruction</a:t>
              </a:r>
              <a:endParaRPr sz="1600">
                <a:solidFill>
                  <a:schemeClr val="tx1">
                    <a:lumMod val="75000"/>
                    <a:lumOff val="25000"/>
                  </a:schemeClr>
                </a:solidFill>
                <a:latin typeface="+mn-ea"/>
              </a:endParaRPr>
            </a:p>
            <a:p>
              <a:pPr algn="ctr"/>
              <a:r>
                <a:rPr lang="en-US" altLang="ja" sz="1600">
                  <a:solidFill>
                    <a:schemeClr val="tx1">
                      <a:lumMod val="75000"/>
                      <a:lumOff val="25000"/>
                    </a:schemeClr>
                  </a:solidFill>
                  <a:latin typeface="+mn-ea"/>
                  <a:cs typeface="Arial"/>
                  <a:sym typeface="Arial"/>
                </a:rPr>
                <a:t>Memory</a:t>
              </a:r>
              <a:endParaRPr sz="1600">
                <a:solidFill>
                  <a:schemeClr val="tx1">
                    <a:lumMod val="75000"/>
                    <a:lumOff val="25000"/>
                  </a:schemeClr>
                </a:solidFill>
                <a:latin typeface="+mn-ea"/>
                <a:cs typeface="Arial"/>
                <a:sym typeface="Arial"/>
              </a:endParaRPr>
            </a:p>
          </p:txBody>
        </p:sp>
        <p:sp>
          <p:nvSpPr>
            <p:cNvPr id="11" name="Google Shape;317;p40">
              <a:extLst>
                <a:ext uri="{FF2B5EF4-FFF2-40B4-BE49-F238E27FC236}">
                  <a16:creationId xmlns:a16="http://schemas.microsoft.com/office/drawing/2014/main" id="{35FE007B-EA82-4174-8460-05807BC128B9}"/>
                </a:ext>
              </a:extLst>
            </p:cNvPr>
            <p:cNvSpPr/>
            <p:nvPr/>
          </p:nvSpPr>
          <p:spPr>
            <a:xfrm>
              <a:off x="7077180" y="1562545"/>
              <a:ext cx="3139951" cy="252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Memory Access Controller</a:t>
              </a:r>
              <a:endParaRPr sz="1600">
                <a:solidFill>
                  <a:schemeClr val="tx1">
                    <a:lumMod val="75000"/>
                    <a:lumOff val="25000"/>
                  </a:schemeClr>
                </a:solidFill>
                <a:latin typeface="+mn-ea"/>
                <a:cs typeface="Arial"/>
                <a:sym typeface="Arial"/>
              </a:endParaRPr>
            </a:p>
          </p:txBody>
        </p:sp>
        <p:sp>
          <p:nvSpPr>
            <p:cNvPr id="12" name="Google Shape;318;p40">
              <a:extLst>
                <a:ext uri="{FF2B5EF4-FFF2-40B4-BE49-F238E27FC236}">
                  <a16:creationId xmlns:a16="http://schemas.microsoft.com/office/drawing/2014/main" id="{7111F81D-BB24-4EB1-B166-B94D7BCCEF11}"/>
                </a:ext>
              </a:extLst>
            </p:cNvPr>
            <p:cNvSpPr/>
            <p:nvPr/>
          </p:nvSpPr>
          <p:spPr>
            <a:xfrm>
              <a:off x="7077180"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sp>
          <p:nvSpPr>
            <p:cNvPr id="13" name="Google Shape;319;p40">
              <a:extLst>
                <a:ext uri="{FF2B5EF4-FFF2-40B4-BE49-F238E27FC236}">
                  <a16:creationId xmlns:a16="http://schemas.microsoft.com/office/drawing/2014/main" id="{6B48558D-1C60-44A7-A6D8-E53BDFB4C33B}"/>
                </a:ext>
              </a:extLst>
            </p:cNvPr>
            <p:cNvSpPr/>
            <p:nvPr/>
          </p:nvSpPr>
          <p:spPr>
            <a:xfrm>
              <a:off x="7724880"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sp>
          <p:nvSpPr>
            <p:cNvPr id="14" name="Google Shape;320;p40">
              <a:extLst>
                <a:ext uri="{FF2B5EF4-FFF2-40B4-BE49-F238E27FC236}">
                  <a16:creationId xmlns:a16="http://schemas.microsoft.com/office/drawing/2014/main" id="{A5ADD620-3A0B-4B23-8C95-E70C504013F4}"/>
                </a:ext>
              </a:extLst>
            </p:cNvPr>
            <p:cNvSpPr/>
            <p:nvPr/>
          </p:nvSpPr>
          <p:spPr>
            <a:xfrm>
              <a:off x="9029431"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sp>
          <p:nvSpPr>
            <p:cNvPr id="15" name="Google Shape;321;p40">
              <a:extLst>
                <a:ext uri="{FF2B5EF4-FFF2-40B4-BE49-F238E27FC236}">
                  <a16:creationId xmlns:a16="http://schemas.microsoft.com/office/drawing/2014/main" id="{AA62B6C8-69E5-41DF-9214-C96E9B5CCF99}"/>
                </a:ext>
              </a:extLst>
            </p:cNvPr>
            <p:cNvSpPr/>
            <p:nvPr/>
          </p:nvSpPr>
          <p:spPr>
            <a:xfrm>
              <a:off x="9677131" y="1846406"/>
              <a:ext cx="540000" cy="540000"/>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000" b="1">
                  <a:solidFill>
                    <a:schemeClr val="tx1">
                      <a:lumMod val="75000"/>
                      <a:lumOff val="25000"/>
                    </a:schemeClr>
                  </a:solidFill>
                  <a:latin typeface="+mn-ea"/>
                  <a:cs typeface="Arial"/>
                  <a:sym typeface="Arial"/>
                </a:rPr>
                <a:t>PE</a:t>
              </a:r>
              <a:endParaRPr sz="1000" b="1">
                <a:solidFill>
                  <a:schemeClr val="tx1">
                    <a:lumMod val="75000"/>
                    <a:lumOff val="25000"/>
                  </a:schemeClr>
                </a:solidFill>
                <a:latin typeface="+mn-ea"/>
                <a:cs typeface="Arial"/>
                <a:sym typeface="Arial"/>
              </a:endParaRPr>
            </a:p>
          </p:txBody>
        </p:sp>
        <p:cxnSp>
          <p:nvCxnSpPr>
            <p:cNvPr id="16" name="Google Shape;322;p40">
              <a:extLst>
                <a:ext uri="{FF2B5EF4-FFF2-40B4-BE49-F238E27FC236}">
                  <a16:creationId xmlns:a16="http://schemas.microsoft.com/office/drawing/2014/main" id="{A76FFE8E-3A08-418D-BD92-FEEFEEF4A36E}"/>
                </a:ext>
              </a:extLst>
            </p:cNvPr>
            <p:cNvCxnSpPr/>
            <p:nvPr/>
          </p:nvCxnSpPr>
          <p:spPr>
            <a:xfrm>
              <a:off x="8397855" y="2121222"/>
              <a:ext cx="498601" cy="0"/>
            </a:xfrm>
            <a:prstGeom prst="straightConnector1">
              <a:avLst/>
            </a:prstGeom>
            <a:noFill/>
            <a:ln w="38100" cap="flat" cmpd="sng">
              <a:solidFill>
                <a:schemeClr val="dk1"/>
              </a:solidFill>
              <a:prstDash val="dot"/>
              <a:miter lim="800000"/>
              <a:headEnd type="none" w="sm" len="sm"/>
              <a:tailEnd type="none" w="sm" len="sm"/>
            </a:ln>
          </p:spPr>
        </p:cxnSp>
        <p:sp>
          <p:nvSpPr>
            <p:cNvPr id="17" name="Google Shape;323;p40">
              <a:extLst>
                <a:ext uri="{FF2B5EF4-FFF2-40B4-BE49-F238E27FC236}">
                  <a16:creationId xmlns:a16="http://schemas.microsoft.com/office/drawing/2014/main" id="{B02C242C-5C18-451E-8715-248276236A25}"/>
                </a:ext>
              </a:extLst>
            </p:cNvPr>
            <p:cNvSpPr/>
            <p:nvPr/>
          </p:nvSpPr>
          <p:spPr>
            <a:xfrm>
              <a:off x="7077180" y="2418267"/>
              <a:ext cx="3139951" cy="25200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600">
                  <a:solidFill>
                    <a:schemeClr val="tx1">
                      <a:lumMod val="75000"/>
                      <a:lumOff val="25000"/>
                    </a:schemeClr>
                  </a:solidFill>
                  <a:latin typeface="+mn-ea"/>
                  <a:cs typeface="Arial"/>
                  <a:sym typeface="Arial"/>
                </a:rPr>
                <a:t>PE Register Files</a:t>
              </a:r>
              <a:endParaRPr sz="1600">
                <a:solidFill>
                  <a:schemeClr val="tx1">
                    <a:lumMod val="75000"/>
                    <a:lumOff val="25000"/>
                  </a:schemeClr>
                </a:solidFill>
                <a:latin typeface="+mn-ea"/>
                <a:cs typeface="Arial"/>
                <a:sym typeface="Arial"/>
              </a:endParaRPr>
            </a:p>
          </p:txBody>
        </p:sp>
        <p:sp>
          <p:nvSpPr>
            <p:cNvPr id="18" name="Google Shape;324;p40">
              <a:extLst>
                <a:ext uri="{FF2B5EF4-FFF2-40B4-BE49-F238E27FC236}">
                  <a16:creationId xmlns:a16="http://schemas.microsoft.com/office/drawing/2014/main" id="{07866438-B68E-4081-B6C1-0F06F60CE3CE}"/>
                </a:ext>
              </a:extLst>
            </p:cNvPr>
            <p:cNvSpPr/>
            <p:nvPr/>
          </p:nvSpPr>
          <p:spPr>
            <a:xfrm>
              <a:off x="10277811" y="1562547"/>
              <a:ext cx="996719" cy="1107720"/>
            </a:xfrm>
            <a:prstGeom prst="rect">
              <a:avLst/>
            </a:prstGeom>
            <a:solidFill>
              <a:srgbClr val="9CC2E5"/>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ja" sz="1200" dirty="0">
                  <a:solidFill>
                    <a:schemeClr val="tx1">
                      <a:lumMod val="75000"/>
                      <a:lumOff val="25000"/>
                    </a:schemeClr>
                  </a:solidFill>
                  <a:latin typeface="+mn-ea"/>
                  <a:cs typeface="Arial"/>
                  <a:sym typeface="Arial"/>
                </a:rPr>
                <a:t>PE</a:t>
              </a:r>
              <a:endParaRPr sz="1200" dirty="0">
                <a:solidFill>
                  <a:schemeClr val="tx1">
                    <a:lumMod val="75000"/>
                    <a:lumOff val="25000"/>
                  </a:schemeClr>
                </a:solidFill>
                <a:latin typeface="+mn-ea"/>
              </a:endParaRPr>
            </a:p>
            <a:p>
              <a:pPr algn="ctr"/>
              <a:r>
                <a:rPr lang="en-US" altLang="ja" sz="1200" dirty="0">
                  <a:solidFill>
                    <a:schemeClr val="tx1">
                      <a:lumMod val="75000"/>
                      <a:lumOff val="25000"/>
                    </a:schemeClr>
                  </a:solidFill>
                  <a:latin typeface="+mn-ea"/>
                  <a:cs typeface="Arial"/>
                  <a:sym typeface="Arial"/>
                </a:rPr>
                <a:t>Controller</a:t>
              </a:r>
              <a:endParaRPr sz="1200" dirty="0">
                <a:solidFill>
                  <a:schemeClr val="tx1">
                    <a:lumMod val="75000"/>
                    <a:lumOff val="25000"/>
                  </a:schemeClr>
                </a:solidFill>
                <a:latin typeface="+mn-ea"/>
                <a:cs typeface="Arial"/>
                <a:sym typeface="Arial"/>
              </a:endParaRPr>
            </a:p>
          </p:txBody>
        </p:sp>
      </p:grpSp>
    </p:spTree>
    <p:extLst>
      <p:ext uri="{BB962C8B-B14F-4D97-AF65-F5344CB8AC3E}">
        <p14:creationId xmlns:p14="http://schemas.microsoft.com/office/powerpoint/2010/main" val="732277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a:t>先端計算機構成論 </a:t>
            </a:r>
            <a:r>
              <a:rPr lang="en-US" altLang="ja-JP" sz="280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3814304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177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accent5"/>
              </a:solidFill>
            </a:endParaRPr>
          </a:p>
          <a:p>
            <a:pPr lvl="1"/>
            <a:r>
              <a:rPr lang="ja-JP" altLang="en-US" dirty="0">
                <a:solidFill>
                  <a:schemeClr val="tx1">
                    <a:lumMod val="85000"/>
                    <a:lumOff val="15000"/>
                  </a:schemeClr>
                </a:solidFill>
              </a:rPr>
              <a:t>・・・ の話を今日はしようと思っていたのですが，</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8710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8">
                                            <p:txEl>
                                              <p:pRg st="4" end="4"/>
                                            </p:txEl>
                                          </p:spTgt>
                                        </p:tgtEl>
                                        <p:attrNameLst>
                                          <p:attrName>style.visibility</p:attrName>
                                        </p:attrNameLst>
                                      </p:cBhvr>
                                      <p:to>
                                        <p:strVal val="visible"/>
                                      </p:to>
                                    </p:set>
                                    <p:animEffect transition="in" filter="wipe(left)">
                                      <p:cBhvr>
                                        <p:cTn id="23" dur="500"/>
                                        <p:tgtEl>
                                          <p:spTgt spid="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遅延に対する疑問</a:t>
            </a:r>
          </a:p>
        </p:txBody>
      </p:sp>
      <p:sp>
        <p:nvSpPr>
          <p:cNvPr id="5" name="テキスト プレースホルダー 4"/>
          <p:cNvSpPr>
            <a:spLocks noGrp="1"/>
          </p:cNvSpPr>
          <p:nvPr>
            <p:ph type="body" sz="quarter" idx="10"/>
          </p:nvPr>
        </p:nvSpPr>
        <p:spPr>
          <a:xfrm>
            <a:off x="611956" y="3519001"/>
            <a:ext cx="8280092" cy="2789724"/>
          </a:xfrm>
        </p:spPr>
        <p:txBody>
          <a:bodyPr/>
          <a:lstStyle/>
          <a:p>
            <a:r>
              <a:rPr kumimoji="1" lang="ja-JP" altLang="en-US" dirty="0"/>
              <a:t>工場のラインの絵は，回路中を信号が伝搬されていくことのたとえ</a:t>
            </a:r>
            <a:endParaRPr kumimoji="1" lang="en-US" altLang="ja-JP" dirty="0"/>
          </a:p>
          <a:p>
            <a:pPr lvl="1"/>
            <a:r>
              <a:rPr kumimoji="1" lang="ja-JP" altLang="en-US" dirty="0"/>
              <a:t>「製品」は，処理対象の信号（データ）</a:t>
            </a:r>
            <a:endParaRPr kumimoji="1" lang="en-US" altLang="ja-JP" dirty="0"/>
          </a:p>
          <a:p>
            <a:r>
              <a:rPr lang="ja-JP" altLang="en-US" dirty="0">
                <a:solidFill>
                  <a:schemeClr val="accent5"/>
                </a:solidFill>
              </a:rPr>
              <a:t>そもそも「回路中を信号</a:t>
            </a:r>
            <a:r>
              <a:rPr kumimoji="1" lang="ja-JP" altLang="en-US" dirty="0">
                <a:solidFill>
                  <a:schemeClr val="accent5"/>
                </a:solidFill>
              </a:rPr>
              <a:t>が伝搬される」のに「かかる時間」とは？</a:t>
            </a:r>
            <a:endParaRPr kumimoji="1" lang="en-US" altLang="ja-JP" dirty="0">
              <a:solidFill>
                <a:schemeClr val="accent5"/>
              </a:solidFill>
            </a:endParaRPr>
          </a:p>
          <a:p>
            <a:pPr lvl="1"/>
            <a:r>
              <a:rPr kumimoji="1" lang="ja-JP" altLang="en-US" dirty="0"/>
              <a:t>そりゃ，伝搬するのになんか時間はかかるのだろう</a:t>
            </a:r>
            <a:endParaRPr kumimoji="1" lang="en-US" altLang="ja-JP" dirty="0"/>
          </a:p>
          <a:p>
            <a:pPr lvl="1"/>
            <a:r>
              <a:rPr kumimoji="1" lang="ja-JP" altLang="en-US" dirty="0"/>
              <a:t>しかしそもそも回路が速いとか遅いとは，どういうことなのか？</a:t>
            </a:r>
            <a:endParaRPr kumimoji="1" lang="en-US" altLang="ja-JP" dirty="0"/>
          </a:p>
          <a:p>
            <a:pPr lvl="1"/>
            <a:r>
              <a:rPr lang="ja-JP" altLang="en-US" dirty="0"/>
              <a:t>遅延は，「論理回路」の授業では理想化されていることが多い</a:t>
            </a:r>
            <a:endParaRPr kumimoji="1" lang="en-US" altLang="ja-JP"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49</a:t>
            </a:fld>
            <a:endParaRPr kumimoji="1" lang="ja-JP" altLang="en-US"/>
          </a:p>
        </p:txBody>
      </p:sp>
      <p:grpSp>
        <p:nvGrpSpPr>
          <p:cNvPr id="24" name="グループ化 23"/>
          <p:cNvGrpSpPr/>
          <p:nvPr/>
        </p:nvGrpSpPr>
        <p:grpSpPr>
          <a:xfrm>
            <a:off x="1460126" y="1953517"/>
            <a:ext cx="1562400" cy="576064"/>
            <a:chOff x="971600" y="5445224"/>
            <a:chExt cx="7200800" cy="576064"/>
          </a:xfrm>
        </p:grpSpPr>
        <p:sp>
          <p:nvSpPr>
            <p:cNvPr id="25" name="平行四辺形 2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7" name="グループ化 26"/>
          <p:cNvGrpSpPr/>
          <p:nvPr/>
        </p:nvGrpSpPr>
        <p:grpSpPr>
          <a:xfrm>
            <a:off x="2900286" y="1953517"/>
            <a:ext cx="1562400" cy="576064"/>
            <a:chOff x="971600" y="5445224"/>
            <a:chExt cx="7200800" cy="576064"/>
          </a:xfrm>
        </p:grpSpPr>
        <p:sp>
          <p:nvSpPr>
            <p:cNvPr id="28" name="平行四辺形 2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p:cNvGrpSpPr/>
          <p:nvPr/>
        </p:nvGrpSpPr>
        <p:grpSpPr>
          <a:xfrm>
            <a:off x="4340446" y="1953517"/>
            <a:ext cx="1562400" cy="576064"/>
            <a:chOff x="971600" y="5445224"/>
            <a:chExt cx="7200800" cy="576064"/>
          </a:xfrm>
        </p:grpSpPr>
        <p:sp>
          <p:nvSpPr>
            <p:cNvPr id="31" name="平行四辺形 3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p:cNvGrpSpPr/>
          <p:nvPr/>
        </p:nvGrpSpPr>
        <p:grpSpPr>
          <a:xfrm>
            <a:off x="5780606" y="1953517"/>
            <a:ext cx="1584176" cy="576064"/>
            <a:chOff x="971600" y="5445224"/>
            <a:chExt cx="7200800" cy="576064"/>
          </a:xfrm>
        </p:grpSpPr>
        <p:sp>
          <p:nvSpPr>
            <p:cNvPr id="34" name="平行四辺形 3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平行四辺形 3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6" name="正方形/長方形 35"/>
          <p:cNvSpPr/>
          <p:nvPr/>
        </p:nvSpPr>
        <p:spPr>
          <a:xfrm>
            <a:off x="1421965" y="1088974"/>
            <a:ext cx="883575" cy="738664"/>
          </a:xfrm>
          <a:prstGeom prst="rect">
            <a:avLst/>
          </a:prstGeom>
        </p:spPr>
        <p:txBody>
          <a:bodyPr wrap="non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7" name="正方形/長方形 36"/>
          <p:cNvSpPr/>
          <p:nvPr/>
        </p:nvSpPr>
        <p:spPr>
          <a:xfrm>
            <a:off x="2862125" y="1088974"/>
            <a:ext cx="968535" cy="738664"/>
          </a:xfrm>
          <a:prstGeom prst="rect">
            <a:avLst/>
          </a:prstGeom>
        </p:spPr>
        <p:txBody>
          <a:bodyPr wrap="non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8" name="正方形/長方形 37"/>
          <p:cNvSpPr/>
          <p:nvPr/>
        </p:nvSpPr>
        <p:spPr>
          <a:xfrm>
            <a:off x="4304172" y="1107558"/>
            <a:ext cx="837089" cy="738664"/>
          </a:xfrm>
          <a:prstGeom prst="rect">
            <a:avLst/>
          </a:prstGeom>
        </p:spPr>
        <p:txBody>
          <a:bodyPr wrap="non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9" name="正方形/長方形 38"/>
          <p:cNvSpPr/>
          <p:nvPr/>
        </p:nvSpPr>
        <p:spPr>
          <a:xfrm>
            <a:off x="5744332" y="1107558"/>
            <a:ext cx="939681" cy="738664"/>
          </a:xfrm>
          <a:prstGeom prst="rect">
            <a:avLst/>
          </a:prstGeom>
        </p:spPr>
        <p:txBody>
          <a:bodyPr wrap="non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cxnSp>
        <p:nvCxnSpPr>
          <p:cNvPr id="40" name="直線矢印コネクタ 39"/>
          <p:cNvCxnSpPr/>
          <p:nvPr/>
        </p:nvCxnSpPr>
        <p:spPr bwMode="auto">
          <a:xfrm>
            <a:off x="1460126" y="276352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470115" y="177351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3" name="角丸四角形 42"/>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44" name="正方形/長方形 43"/>
          <p:cNvSpPr/>
          <p:nvPr/>
        </p:nvSpPr>
        <p:spPr bwMode="auto">
          <a:xfrm>
            <a:off x="110111" y="123350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51" name="角丸四角形 50"/>
          <p:cNvSpPr/>
          <p:nvPr/>
        </p:nvSpPr>
        <p:spPr bwMode="auto">
          <a:xfrm>
            <a:off x="3311986"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5651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講義の録画を後日見れるようにしていただくこと可能でしょうか</a:t>
            </a:r>
          </a:p>
        </p:txBody>
      </p:sp>
    </p:spTree>
    <p:extLst>
      <p:ext uri="{BB962C8B-B14F-4D97-AF65-F5344CB8AC3E}">
        <p14:creationId xmlns:p14="http://schemas.microsoft.com/office/powerpoint/2010/main" val="3487608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回路に対する疑問</a:t>
            </a:r>
          </a:p>
        </p:txBody>
      </p:sp>
      <p:sp>
        <p:nvSpPr>
          <p:cNvPr id="5" name="テキスト プレースホルダー 4"/>
          <p:cNvSpPr>
            <a:spLocks noGrp="1"/>
          </p:cNvSpPr>
          <p:nvPr>
            <p:ph type="body" sz="quarter" idx="10"/>
          </p:nvPr>
        </p:nvSpPr>
        <p:spPr>
          <a:xfrm>
            <a:off x="431954" y="1268976"/>
            <a:ext cx="8280092" cy="1439709"/>
          </a:xfrm>
        </p:spPr>
        <p:txBody>
          <a:bodyPr anchor="t"/>
          <a:lstStyle/>
          <a:p>
            <a:r>
              <a:rPr kumimoji="1" lang="ja-JP" altLang="en-US" dirty="0"/>
              <a:t>前回の講義：</a:t>
            </a:r>
            <a:r>
              <a:rPr kumimoji="1" lang="en-US" altLang="ja-JP" dirty="0"/>
              <a:t>CPU </a:t>
            </a:r>
            <a:r>
              <a:rPr kumimoji="1" lang="ja-JP" altLang="en-US" dirty="0"/>
              <a:t>の動作を</a:t>
            </a:r>
            <a:r>
              <a:rPr kumimoji="1" lang="ja-JP" altLang="en-US" dirty="0" err="1"/>
              <a:t>ふわっと</a:t>
            </a:r>
            <a:r>
              <a:rPr kumimoji="1" lang="ja-JP" altLang="en-US" dirty="0"/>
              <a:t>説明</a:t>
            </a:r>
            <a:endParaRPr kumimoji="1" lang="en-US" altLang="ja-JP" dirty="0"/>
          </a:p>
          <a:p>
            <a:pPr lvl="1"/>
            <a:r>
              <a:rPr kumimoji="1" lang="ja-JP" altLang="en-US" dirty="0"/>
              <a:t>「ここでもし命令が </a:t>
            </a:r>
            <a:r>
              <a:rPr kumimoji="1" lang="en-US" altLang="ja-JP" dirty="0"/>
              <a:t>add </a:t>
            </a:r>
            <a:r>
              <a:rPr kumimoji="1" lang="ja-JP" altLang="en-US" dirty="0"/>
              <a:t>だったら，加算する」</a:t>
            </a:r>
            <a:endParaRPr kumimoji="1" lang="en-US" altLang="ja-JP" dirty="0"/>
          </a:p>
          <a:p>
            <a:pPr lvl="1"/>
            <a:r>
              <a:rPr kumimoji="1" lang="ja-JP" altLang="en-US" dirty="0"/>
              <a:t>「</a:t>
            </a:r>
            <a:r>
              <a:rPr lang="ja-JP" altLang="en-US" dirty="0"/>
              <a:t>ここで</a:t>
            </a:r>
            <a:r>
              <a:rPr kumimoji="1" lang="ja-JP" altLang="en-US" dirty="0"/>
              <a:t>もし</a:t>
            </a:r>
            <a:r>
              <a:rPr lang="ja-JP" altLang="en-US" dirty="0"/>
              <a:t>命令が </a:t>
            </a:r>
            <a:r>
              <a:rPr lang="en-US" altLang="ja-JP" dirty="0"/>
              <a:t>store </a:t>
            </a:r>
            <a:r>
              <a:rPr lang="ja-JP" altLang="en-US" dirty="0"/>
              <a:t>だったら，メモリに書く</a:t>
            </a:r>
            <a:r>
              <a:rPr kumimoji="1" lang="ja-JP" altLang="en-US" dirty="0"/>
              <a:t>」</a:t>
            </a:r>
            <a:endParaRPr kumimoji="1" lang="en-US" altLang="ja-JP" dirty="0"/>
          </a:p>
          <a:p>
            <a:r>
              <a:rPr kumimoji="1" lang="ja-JP" altLang="en-US" dirty="0">
                <a:solidFill>
                  <a:schemeClr val="accent5"/>
                </a:solidFill>
              </a:rPr>
              <a:t>このような制御は，どのような回路で実現されるのか？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50</a:t>
            </a:fld>
            <a:endParaRPr kumimoji="1" lang="ja-JP" altLang="en-US"/>
          </a:p>
        </p:txBody>
      </p:sp>
      <p:sp>
        <p:nvSpPr>
          <p:cNvPr id="6" name="正方形/長方形 5"/>
          <p:cNvSpPr/>
          <p:nvPr/>
        </p:nvSpPr>
        <p:spPr bwMode="auto">
          <a:xfrm>
            <a:off x="3401987" y="3699003"/>
            <a:ext cx="2070023" cy="279003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3311987" y="3338998"/>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3491989" y="387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482000" y="3879004"/>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3491989" y="423900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3491989" y="459901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3491989" y="495901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フローチャート: 手作業 12"/>
          <p:cNvSpPr/>
          <p:nvPr/>
        </p:nvSpPr>
        <p:spPr bwMode="auto">
          <a:xfrm rot="16200000">
            <a:off x="4564806" y="478620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3491989" y="531902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3491989" y="567902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3851993" y="387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3851993" y="423900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3851993" y="459901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3851993" y="495901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3851993" y="531902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3851993" y="567902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842004" y="3879004"/>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bwMode="auto">
          <a:xfrm>
            <a:off x="4301998"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bwMode="auto">
          <a:xfrm>
            <a:off x="4391999"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bwMode="auto">
          <a:xfrm>
            <a:off x="4301998" y="468901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bwMode="auto">
          <a:xfrm>
            <a:off x="4391999" y="5229019"/>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bwMode="auto">
          <a:xfrm flipV="1">
            <a:off x="4031995" y="6129029"/>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bwMode="auto">
          <a:xfrm flipH="1">
            <a:off x="4031996" y="6309031"/>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flipH="1">
            <a:off x="5202008" y="4959016"/>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bwMode="auto">
          <a:xfrm flipV="1">
            <a:off x="5292009" y="4959016"/>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正方形/長方形 31"/>
          <p:cNvSpPr/>
          <p:nvPr/>
        </p:nvSpPr>
        <p:spPr bwMode="auto">
          <a:xfrm>
            <a:off x="4482000" y="4509011"/>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4482000" y="5049017"/>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5202008" y="477901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2992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r>
              <a:rPr lang="ja-JP" altLang="en-US" dirty="0"/>
              <a:t>命令パイプライン</a:t>
            </a:r>
            <a:endParaRPr lang="en-US" altLang="ja-JP" dirty="0"/>
          </a:p>
          <a:p>
            <a:pPr lvl="1"/>
            <a:r>
              <a:rPr lang="ja-JP" altLang="en-US" dirty="0"/>
              <a:t>・・・ではなく</a:t>
            </a:r>
            <a:r>
              <a:rPr lang="ja-JP" altLang="en-US" dirty="0">
                <a:solidFill>
                  <a:schemeClr val="accent5"/>
                </a:solidFill>
              </a:rPr>
              <a:t>回路と遅延の話をします</a:t>
            </a:r>
            <a:endParaRPr lang="en-US" altLang="ja-JP" dirty="0">
              <a:solidFill>
                <a:schemeClr val="accent5"/>
              </a:solidFill>
            </a:endParaRPr>
          </a:p>
        </p:txBody>
      </p:sp>
    </p:spTree>
    <p:extLst>
      <p:ext uri="{BB962C8B-B14F-4D97-AF65-F5344CB8AC3E}">
        <p14:creationId xmlns:p14="http://schemas.microsoft.com/office/powerpoint/2010/main" val="26492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回路と遅延</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の論理的な動作と，それを実現する回路の繋がり</a:t>
            </a:r>
            <a:endParaRPr lang="en-US" altLang="ja-JP" dirty="0"/>
          </a:p>
          <a:p>
            <a:pPr lvl="1"/>
            <a:r>
              <a:rPr lang="ja-JP" altLang="en-US" dirty="0"/>
              <a:t>それら論理回路の遅延や消費エネルギー</a:t>
            </a:r>
            <a:endParaRPr lang="en-US" altLang="ja-JP" dirty="0"/>
          </a:p>
          <a:p>
            <a:r>
              <a:rPr lang="ja-JP" altLang="en-US" dirty="0"/>
              <a:t>論理回路の復習から始めて説明</a:t>
            </a:r>
            <a:endParaRPr lang="en-US" altLang="ja-JP" dirty="0"/>
          </a:p>
          <a:p>
            <a:pPr lvl="1"/>
            <a:r>
              <a:rPr kumimoji="1" lang="ja-JP" altLang="en-US" dirty="0"/>
              <a:t>論理回路</a:t>
            </a:r>
            <a:endParaRPr kumimoji="1" lang="en-US" altLang="ja-JP" dirty="0"/>
          </a:p>
          <a:p>
            <a:pPr lvl="1"/>
            <a:r>
              <a:rPr kumimoji="1" lang="en-US" altLang="ja-JP" dirty="0"/>
              <a:t>CMOS </a:t>
            </a:r>
            <a:r>
              <a:rPr kumimoji="1" lang="ja-JP" altLang="en-US" dirty="0"/>
              <a:t>による実現</a:t>
            </a:r>
            <a:endParaRPr kumimoji="1" lang="en-US" altLang="ja-JP" dirty="0"/>
          </a:p>
          <a:p>
            <a:pPr lvl="1"/>
            <a:r>
              <a:rPr kumimoji="1" lang="ja-JP" altLang="en-US" dirty="0"/>
              <a:t>遅延と消費電力がどのように決まるのか</a:t>
            </a:r>
          </a:p>
        </p:txBody>
      </p:sp>
    </p:spTree>
    <p:extLst>
      <p:ext uri="{BB962C8B-B14F-4D97-AF65-F5344CB8AC3E}">
        <p14:creationId xmlns:p14="http://schemas.microsoft.com/office/powerpoint/2010/main" val="59320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2708992"/>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3789003"/>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1628979"/>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869015"/>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859026"/>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031994" y="1718981"/>
            <a:ext cx="990011" cy="2340026"/>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521955" y="818971"/>
            <a:ext cx="8280092" cy="1710019"/>
          </a:xfrm>
        </p:spPr>
        <p:txBody>
          <a:bodyPr/>
          <a:lstStyle/>
          <a:p>
            <a:r>
              <a:rPr lang="ja-JP" altLang="en-US" dirty="0">
                <a:latin typeface="+mn-ea"/>
              </a:rPr>
              <a:t>前回は，「</a:t>
            </a:r>
            <a:r>
              <a:rPr lang="en-US" altLang="ja-JP" dirty="0">
                <a:latin typeface="+mn-ea"/>
              </a:rPr>
              <a:t>C </a:t>
            </a:r>
            <a:r>
              <a:rPr lang="ja-JP" altLang="en-US" dirty="0">
                <a:latin typeface="+mn-ea"/>
              </a:rPr>
              <a:t>言語で書かれたプログラムを動かすためには」</a:t>
            </a:r>
            <a:br>
              <a:rPr lang="en-US" altLang="ja-JP" dirty="0">
                <a:latin typeface="+mn-ea"/>
              </a:rPr>
            </a:br>
            <a:r>
              <a:rPr lang="ja-JP" altLang="en-US" dirty="0">
                <a:latin typeface="+mn-ea"/>
              </a:rPr>
              <a:t>という視点で上から迫っていきました</a:t>
            </a:r>
            <a:endParaRPr lang="en-US" altLang="ja-JP" dirty="0">
              <a:latin typeface="+mn-ea"/>
            </a:endParaRPr>
          </a:p>
          <a:p>
            <a:endParaRPr lang="ja-JP" altLang="en-US" dirty="0">
              <a:latin typeface="+mn-ea"/>
            </a:endParaRPr>
          </a:p>
        </p:txBody>
      </p:sp>
    </p:spTree>
    <p:extLst>
      <p:ext uri="{BB962C8B-B14F-4D97-AF65-F5344CB8AC3E}">
        <p14:creationId xmlns:p14="http://schemas.microsoft.com/office/powerpoint/2010/main" val="76550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1898984"/>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2978995"/>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818971"/>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059007"/>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049018"/>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121995" y="3879005"/>
            <a:ext cx="990011" cy="2070023"/>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791958" y="6129029"/>
            <a:ext cx="7740086" cy="630007"/>
          </a:xfrm>
        </p:spPr>
        <p:txBody>
          <a:bodyPr/>
          <a:lstStyle/>
          <a:p>
            <a:r>
              <a:rPr lang="ja-JP" altLang="en-US" dirty="0">
                <a:latin typeface="+mn-ea"/>
              </a:rPr>
              <a:t>今回は，「コンピュータのハードを作るためには」という視点で，さらに下がっていきます</a:t>
            </a:r>
            <a:endParaRPr lang="en-US" altLang="ja-JP" dirty="0">
              <a:latin typeface="+mn-ea"/>
            </a:endParaRPr>
          </a:p>
        </p:txBody>
      </p:sp>
    </p:spTree>
    <p:extLst>
      <p:ext uri="{BB962C8B-B14F-4D97-AF65-F5344CB8AC3E}">
        <p14:creationId xmlns:p14="http://schemas.microsoft.com/office/powerpoint/2010/main" val="261228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a:t>
            </a:r>
          </a:p>
        </p:txBody>
      </p:sp>
    </p:spTree>
    <p:extLst>
      <p:ext uri="{BB962C8B-B14F-4D97-AF65-F5344CB8AC3E}">
        <p14:creationId xmlns:p14="http://schemas.microsoft.com/office/powerpoint/2010/main" val="800829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56</a:t>
            </a:fld>
            <a:endParaRPr kumimoji="1" lang="ja-JP" altLang="en-US"/>
          </a:p>
        </p:txBody>
      </p:sp>
    </p:spTree>
    <p:extLst>
      <p:ext uri="{BB962C8B-B14F-4D97-AF65-F5344CB8AC3E}">
        <p14:creationId xmlns:p14="http://schemas.microsoft.com/office/powerpoint/2010/main" val="109079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組み合わせ回路の例：</a:t>
            </a:r>
            <a:r>
              <a:rPr kumimoji="1" lang="en-US" altLang="ja-JP" dirty="0"/>
              <a:t>2</a:t>
            </a:r>
            <a:r>
              <a:rPr kumimoji="1" lang="ja-JP" altLang="en-US" dirty="0"/>
              <a:t>入力論理ゲート</a:t>
            </a:r>
          </a:p>
        </p:txBody>
      </p:sp>
      <p:sp>
        <p:nvSpPr>
          <p:cNvPr id="4" name="Line 17"/>
          <p:cNvSpPr>
            <a:spLocks noChangeShapeType="1"/>
          </p:cNvSpPr>
          <p:nvPr/>
        </p:nvSpPr>
        <p:spPr bwMode="auto">
          <a:xfrm>
            <a:off x="6734175" y="2708275"/>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aphicFrame>
        <p:nvGraphicFramePr>
          <p:cNvPr id="5" name="Group 383"/>
          <p:cNvGraphicFramePr>
            <a:graphicFrameLocks/>
          </p:cNvGraphicFramePr>
          <p:nvPr>
            <p:extLst>
              <p:ext uri="{D42A27DB-BD31-4B8C-83A1-F6EECF244321}">
                <p14:modId xmlns:p14="http://schemas.microsoft.com/office/powerpoint/2010/main" val="3377532745"/>
              </p:ext>
            </p:extLst>
          </p:nvPr>
        </p:nvGraphicFramePr>
        <p:xfrm>
          <a:off x="2411712" y="441771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93"/>
          <p:cNvGraphicFramePr>
            <a:graphicFrameLocks/>
          </p:cNvGraphicFramePr>
          <p:nvPr>
            <p:extLst>
              <p:ext uri="{D42A27DB-BD31-4B8C-83A1-F6EECF244321}">
                <p14:modId xmlns:p14="http://schemas.microsoft.com/office/powerpoint/2010/main" val="2248315833"/>
              </p:ext>
            </p:extLst>
          </p:nvPr>
        </p:nvGraphicFramePr>
        <p:xfrm>
          <a:off x="7002324" y="5319252"/>
          <a:ext cx="900112" cy="1170156"/>
        </p:xfrm>
        <a:graphic>
          <a:graphicData uri="http://schemas.openxmlformats.org/drawingml/2006/table">
            <a:tbl>
              <a:tblPr/>
              <a:tblGrid>
                <a:gridCol w="450850">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tblGrid>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Line 9"/>
          <p:cNvSpPr>
            <a:spLocks noChangeShapeType="1"/>
          </p:cNvSpPr>
          <p:nvPr/>
        </p:nvSpPr>
        <p:spPr bwMode="auto">
          <a:xfrm>
            <a:off x="2411413" y="252888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p:cNvSpPr>
            <a:spLocks noChangeShapeType="1"/>
          </p:cNvSpPr>
          <p:nvPr/>
        </p:nvSpPr>
        <p:spPr bwMode="auto">
          <a:xfrm>
            <a:off x="2411413" y="288925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p:cNvSpPr>
            <a:spLocks noChangeShapeType="1"/>
          </p:cNvSpPr>
          <p:nvPr/>
        </p:nvSpPr>
        <p:spPr bwMode="auto">
          <a:xfrm>
            <a:off x="3402013" y="270827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0" name="Line 12"/>
          <p:cNvSpPr>
            <a:spLocks noChangeShapeType="1"/>
          </p:cNvSpPr>
          <p:nvPr/>
        </p:nvSpPr>
        <p:spPr bwMode="auto">
          <a:xfrm>
            <a:off x="4572000" y="2530475"/>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1" name="Line 13"/>
          <p:cNvSpPr>
            <a:spLocks noChangeShapeType="1"/>
          </p:cNvSpPr>
          <p:nvPr/>
        </p:nvSpPr>
        <p:spPr bwMode="auto">
          <a:xfrm>
            <a:off x="4572000" y="2890838"/>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2" name="Line 14"/>
          <p:cNvSpPr>
            <a:spLocks noChangeShapeType="1"/>
          </p:cNvSpPr>
          <p:nvPr/>
        </p:nvSpPr>
        <p:spPr bwMode="auto">
          <a:xfrm flipV="1">
            <a:off x="5653088" y="270827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3" name="Rectangle 18"/>
          <p:cNvSpPr>
            <a:spLocks noChangeArrowheads="1"/>
          </p:cNvSpPr>
          <p:nvPr/>
        </p:nvSpPr>
        <p:spPr bwMode="auto">
          <a:xfrm>
            <a:off x="2051050" y="234950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4" name="Rectangle 20"/>
          <p:cNvSpPr>
            <a:spLocks noChangeArrowheads="1"/>
          </p:cNvSpPr>
          <p:nvPr/>
        </p:nvSpPr>
        <p:spPr bwMode="auto">
          <a:xfrm>
            <a:off x="2051050" y="2708275"/>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5" name="Rectangle 21"/>
          <p:cNvSpPr>
            <a:spLocks noChangeArrowheads="1"/>
          </p:cNvSpPr>
          <p:nvPr/>
        </p:nvSpPr>
        <p:spPr bwMode="auto">
          <a:xfrm>
            <a:off x="385127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6" name="Rectangle 22"/>
          <p:cNvSpPr>
            <a:spLocks noChangeArrowheads="1"/>
          </p:cNvSpPr>
          <p:nvPr/>
        </p:nvSpPr>
        <p:spPr bwMode="auto">
          <a:xfrm>
            <a:off x="4211638" y="2349500"/>
            <a:ext cx="361950"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7" name="Rectangle 23"/>
          <p:cNvSpPr>
            <a:spLocks noChangeArrowheads="1"/>
          </p:cNvSpPr>
          <p:nvPr/>
        </p:nvSpPr>
        <p:spPr bwMode="auto">
          <a:xfrm>
            <a:off x="4211638" y="2709863"/>
            <a:ext cx="361950"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8" name="Rectangle 24"/>
          <p:cNvSpPr>
            <a:spLocks noChangeArrowheads="1"/>
          </p:cNvSpPr>
          <p:nvPr/>
        </p:nvSpPr>
        <p:spPr bwMode="auto">
          <a:xfrm>
            <a:off x="6011863"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9" name="Rectangle 25"/>
          <p:cNvSpPr>
            <a:spLocks noChangeArrowheads="1"/>
          </p:cNvSpPr>
          <p:nvPr/>
        </p:nvSpPr>
        <p:spPr bwMode="auto">
          <a:xfrm>
            <a:off x="637222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0" name="Rectangle 27"/>
          <p:cNvSpPr>
            <a:spLocks noChangeArrowheads="1"/>
          </p:cNvSpPr>
          <p:nvPr/>
        </p:nvSpPr>
        <p:spPr bwMode="auto">
          <a:xfrm>
            <a:off x="8174038"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pic>
        <p:nvPicPr>
          <p:cNvPr id="21" name="Picture 7" descr="OR"/>
          <p:cNvPicPr>
            <a:picLocks noChangeAspect="1" noChangeArrowheads="1"/>
          </p:cNvPicPr>
          <p:nvPr/>
        </p:nvPicPr>
        <p:blipFill>
          <a:blip r:embed="rId2" cstate="print"/>
          <a:srcRect/>
          <a:stretch>
            <a:fillRect/>
          </a:stretch>
        </p:blipFill>
        <p:spPr bwMode="auto">
          <a:xfrm>
            <a:off x="4841875" y="2349500"/>
            <a:ext cx="1079500" cy="717550"/>
          </a:xfrm>
          <a:prstGeom prst="rect">
            <a:avLst/>
          </a:prstGeom>
          <a:noFill/>
        </p:spPr>
      </p:pic>
      <p:pic>
        <p:nvPicPr>
          <p:cNvPr id="22" name="Picture 28" descr="NOT"/>
          <p:cNvPicPr>
            <a:picLocks noChangeAspect="1" noChangeArrowheads="1"/>
          </p:cNvPicPr>
          <p:nvPr/>
        </p:nvPicPr>
        <p:blipFill>
          <a:blip r:embed="rId3" cstate="print"/>
          <a:srcRect/>
          <a:stretch>
            <a:fillRect/>
          </a:stretch>
        </p:blipFill>
        <p:spPr bwMode="auto">
          <a:xfrm>
            <a:off x="7092950" y="2347913"/>
            <a:ext cx="717550" cy="720725"/>
          </a:xfrm>
          <a:prstGeom prst="rect">
            <a:avLst/>
          </a:prstGeom>
          <a:noFill/>
        </p:spPr>
      </p:pic>
      <p:sp>
        <p:nvSpPr>
          <p:cNvPr id="23" name="Rectangle 141"/>
          <p:cNvSpPr>
            <a:spLocks noChangeArrowheads="1"/>
          </p:cNvSpPr>
          <p:nvPr/>
        </p:nvSpPr>
        <p:spPr bwMode="auto">
          <a:xfrm>
            <a:off x="2051050" y="3609975"/>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err="1">
                <a:ea typeface="MeiryoKe_PGothic" pitchFamily="50" charset="-128"/>
              </a:rPr>
              <a:t>a</a:t>
            </a:r>
            <a:r>
              <a:rPr lang="en-US" altLang="ja-JP" sz="2400" baseline="0" dirty="0" err="1">
                <a:ea typeface="MeiryoKe_PGothic" pitchFamily="50" charset="-128"/>
                <a:cs typeface="Times New Roman" pitchFamily="18" charset="0"/>
              </a:rPr>
              <a:t>∙</a:t>
            </a:r>
            <a:r>
              <a:rPr lang="en-US" altLang="ja-JP" sz="2400" i="1" baseline="0" dirty="0" err="1">
                <a:ea typeface="MeiryoKe_PGothic" pitchFamily="50" charset="-128"/>
              </a:rPr>
              <a:t>b</a:t>
            </a:r>
            <a:endParaRPr lang="en-US" altLang="ja-JP" sz="2400" i="1" baseline="0" dirty="0">
              <a:ea typeface="MeiryoKe_PGothic" pitchFamily="50" charset="-128"/>
            </a:endParaRPr>
          </a:p>
        </p:txBody>
      </p:sp>
      <p:sp>
        <p:nvSpPr>
          <p:cNvPr id="24" name="Rectangle 143"/>
          <p:cNvSpPr>
            <a:spLocks noChangeArrowheads="1"/>
          </p:cNvSpPr>
          <p:nvPr/>
        </p:nvSpPr>
        <p:spPr bwMode="auto">
          <a:xfrm>
            <a:off x="6452897" y="3609975"/>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5" name="Rectangle 144"/>
          <p:cNvSpPr>
            <a:spLocks noChangeArrowheads="1"/>
          </p:cNvSpPr>
          <p:nvPr/>
        </p:nvSpPr>
        <p:spPr bwMode="auto">
          <a:xfrm>
            <a:off x="6372225" y="406241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6" name="Rectangle 145"/>
          <p:cNvSpPr>
            <a:spLocks noChangeArrowheads="1"/>
          </p:cNvSpPr>
          <p:nvPr/>
        </p:nvSpPr>
        <p:spPr bwMode="auto">
          <a:xfrm>
            <a:off x="2773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AND</a:t>
            </a:r>
          </a:p>
        </p:txBody>
      </p:sp>
      <p:sp>
        <p:nvSpPr>
          <p:cNvPr id="27" name="Rectangle 146"/>
          <p:cNvSpPr>
            <a:spLocks noChangeArrowheads="1"/>
          </p:cNvSpPr>
          <p:nvPr/>
        </p:nvSpPr>
        <p:spPr bwMode="auto">
          <a:xfrm>
            <a:off x="4932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OR</a:t>
            </a:r>
          </a:p>
        </p:txBody>
      </p:sp>
      <p:sp>
        <p:nvSpPr>
          <p:cNvPr id="28" name="Rectangle 147"/>
          <p:cNvSpPr>
            <a:spLocks noChangeArrowheads="1"/>
          </p:cNvSpPr>
          <p:nvPr/>
        </p:nvSpPr>
        <p:spPr bwMode="auto">
          <a:xfrm>
            <a:off x="7092950" y="1268413"/>
            <a:ext cx="719138" cy="360362"/>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NOT</a:t>
            </a:r>
          </a:p>
        </p:txBody>
      </p:sp>
      <p:sp>
        <p:nvSpPr>
          <p:cNvPr id="29" name="Rectangle 149"/>
          <p:cNvSpPr>
            <a:spLocks noChangeArrowheads="1"/>
          </p:cNvSpPr>
          <p:nvPr/>
        </p:nvSpPr>
        <p:spPr bwMode="auto">
          <a:xfrm>
            <a:off x="250825" y="2349500"/>
            <a:ext cx="1441450" cy="719138"/>
          </a:xfrm>
          <a:prstGeom prst="rect">
            <a:avLst/>
          </a:prstGeom>
          <a:noFill/>
          <a:ln w="28575">
            <a:noFill/>
            <a:miter lim="800000"/>
            <a:headEnd/>
            <a:tailEnd/>
          </a:ln>
          <a:effectLst/>
        </p:spPr>
        <p:txBody>
          <a:bodyPr wrap="none" anchor="ctr"/>
          <a:lstStyle/>
          <a:p>
            <a:pPr algn="ctr"/>
            <a:r>
              <a:rPr lang="en-US" altLang="ja-JP" baseline="0" dirty="0">
                <a:latin typeface="メイリオ" pitchFamily="50" charset="-128"/>
                <a:ea typeface="メイリオ" pitchFamily="50" charset="-128"/>
              </a:rPr>
              <a:t>MIL</a:t>
            </a:r>
            <a:r>
              <a:rPr lang="ja-JP" altLang="en-US" baseline="0" dirty="0">
                <a:latin typeface="メイリオ" pitchFamily="50" charset="-128"/>
                <a:ea typeface="メイリオ" pitchFamily="50" charset="-128"/>
              </a:rPr>
              <a:t>記号</a:t>
            </a:r>
          </a:p>
          <a:p>
            <a:pPr algn="ctr"/>
            <a:r>
              <a:rPr lang="en-US" altLang="ja-JP" baseline="0" dirty="0">
                <a:ea typeface="MeiryoKe_PGothic" pitchFamily="50" charset="-128"/>
              </a:rPr>
              <a:t>MIL symbol</a:t>
            </a:r>
          </a:p>
        </p:txBody>
      </p:sp>
      <p:sp>
        <p:nvSpPr>
          <p:cNvPr id="30" name="Rectangle 150"/>
          <p:cNvSpPr>
            <a:spLocks noChangeArrowheads="1"/>
          </p:cNvSpPr>
          <p:nvPr/>
        </p:nvSpPr>
        <p:spPr bwMode="auto">
          <a:xfrm>
            <a:off x="250825" y="3519488"/>
            <a:ext cx="1441450" cy="720725"/>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論理式</a:t>
            </a:r>
          </a:p>
          <a:p>
            <a:pPr algn="ctr"/>
            <a:r>
              <a:rPr lang="en-US" altLang="ja-JP" baseline="0" dirty="0">
                <a:ea typeface="MeiryoKe_PGothic" pitchFamily="50" charset="-128"/>
              </a:rPr>
              <a:t>logic expression</a:t>
            </a:r>
          </a:p>
        </p:txBody>
      </p:sp>
      <p:sp>
        <p:nvSpPr>
          <p:cNvPr id="31" name="Rectangle 151"/>
          <p:cNvSpPr>
            <a:spLocks noChangeArrowheads="1"/>
          </p:cNvSpPr>
          <p:nvPr/>
        </p:nvSpPr>
        <p:spPr bwMode="auto">
          <a:xfrm>
            <a:off x="250825" y="5138738"/>
            <a:ext cx="1441450" cy="719137"/>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真理値表</a:t>
            </a:r>
          </a:p>
          <a:p>
            <a:pPr algn="ctr"/>
            <a:r>
              <a:rPr lang="en-US" altLang="ja-JP" baseline="0" dirty="0">
                <a:ea typeface="MeiryoKe_PGothic" pitchFamily="50" charset="-128"/>
              </a:rPr>
              <a:t>truth table</a:t>
            </a:r>
          </a:p>
        </p:txBody>
      </p:sp>
      <p:sp>
        <p:nvSpPr>
          <p:cNvPr id="32" name="Line 152"/>
          <p:cNvSpPr>
            <a:spLocks noChangeShapeType="1"/>
          </p:cNvSpPr>
          <p:nvPr/>
        </p:nvSpPr>
        <p:spPr bwMode="auto">
          <a:xfrm>
            <a:off x="7632700" y="4241803"/>
            <a:ext cx="179388" cy="0"/>
          </a:xfrm>
          <a:prstGeom prst="line">
            <a:avLst/>
          </a:prstGeom>
          <a:noFill/>
          <a:ln w="12700">
            <a:solidFill>
              <a:schemeClr val="tx1"/>
            </a:solidFill>
            <a:round/>
            <a:headEnd/>
            <a:tailEnd/>
          </a:ln>
          <a:effectLst/>
        </p:spPr>
        <p:txBody>
          <a:bodyPr/>
          <a:lstStyle/>
          <a:p>
            <a:endParaRPr lang="ja-JP" altLang="en-US" dirty="0">
              <a:ea typeface="MeiryoKe_PGothic" pitchFamily="50" charset="-128"/>
            </a:endParaRPr>
          </a:p>
        </p:txBody>
      </p:sp>
      <p:pic>
        <p:nvPicPr>
          <p:cNvPr id="33" name="Picture 6" descr="AND"/>
          <p:cNvPicPr>
            <a:picLocks noChangeAspect="1" noChangeArrowheads="1"/>
          </p:cNvPicPr>
          <p:nvPr/>
        </p:nvPicPr>
        <p:blipFill>
          <a:blip r:embed="rId4" cstate="print"/>
          <a:srcRect/>
          <a:stretch>
            <a:fillRect/>
          </a:stretch>
        </p:blipFill>
        <p:spPr bwMode="auto">
          <a:xfrm>
            <a:off x="2681288" y="2349500"/>
            <a:ext cx="1079500" cy="720725"/>
          </a:xfrm>
          <a:prstGeom prst="rect">
            <a:avLst/>
          </a:prstGeom>
          <a:noFill/>
        </p:spPr>
      </p:pic>
      <p:sp>
        <p:nvSpPr>
          <p:cNvPr id="34" name="Rectangle 153"/>
          <p:cNvSpPr>
            <a:spLocks noChangeArrowheads="1"/>
          </p:cNvSpPr>
          <p:nvPr/>
        </p:nvSpPr>
        <p:spPr bwMode="auto">
          <a:xfrm>
            <a:off x="2771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（論理積）</a:t>
            </a:r>
          </a:p>
        </p:txBody>
      </p:sp>
      <p:sp>
        <p:nvSpPr>
          <p:cNvPr id="35" name="Rectangle 154"/>
          <p:cNvSpPr>
            <a:spLocks noChangeArrowheads="1"/>
          </p:cNvSpPr>
          <p:nvPr/>
        </p:nvSpPr>
        <p:spPr bwMode="auto">
          <a:xfrm>
            <a:off x="4930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（論理和）</a:t>
            </a:r>
          </a:p>
        </p:txBody>
      </p:sp>
      <p:sp>
        <p:nvSpPr>
          <p:cNvPr id="36" name="Rectangle 155"/>
          <p:cNvSpPr>
            <a:spLocks noChangeArrowheads="1"/>
          </p:cNvSpPr>
          <p:nvPr/>
        </p:nvSpPr>
        <p:spPr bwMode="auto">
          <a:xfrm>
            <a:off x="7091363" y="1717675"/>
            <a:ext cx="719137" cy="360363"/>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（論理否定）</a:t>
            </a:r>
          </a:p>
        </p:txBody>
      </p:sp>
      <p:sp>
        <p:nvSpPr>
          <p:cNvPr id="37" name="Rectangle 156"/>
          <p:cNvSpPr>
            <a:spLocks noChangeArrowheads="1"/>
          </p:cNvSpPr>
          <p:nvPr/>
        </p:nvSpPr>
        <p:spPr bwMode="auto">
          <a:xfrm>
            <a:off x="6372225" y="451485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a</a:t>
            </a:r>
          </a:p>
        </p:txBody>
      </p:sp>
      <p:graphicFrame>
        <p:nvGraphicFramePr>
          <p:cNvPr id="38" name="Group 278"/>
          <p:cNvGraphicFramePr>
            <a:graphicFrameLocks noGrp="1"/>
          </p:cNvGraphicFramePr>
          <p:nvPr>
            <p:extLst>
              <p:ext uri="{D42A27DB-BD31-4B8C-83A1-F6EECF244321}">
                <p14:modId xmlns:p14="http://schemas.microsoft.com/office/powerpoint/2010/main" val="1071812070"/>
              </p:ext>
            </p:extLst>
          </p:nvPr>
        </p:nvGraphicFramePr>
        <p:xfrm>
          <a:off x="4572000" y="4386288"/>
          <a:ext cx="1439863" cy="2103120"/>
        </p:xfrm>
        <a:graphic>
          <a:graphicData uri="http://schemas.openxmlformats.org/drawingml/2006/table">
            <a:tbl>
              <a:tblPr/>
              <a:tblGrid>
                <a:gridCol w="479425">
                  <a:extLst>
                    <a:ext uri="{9D8B030D-6E8A-4147-A177-3AD203B41FA5}">
                      <a16:colId xmlns:a16="http://schemas.microsoft.com/office/drawing/2014/main" val="20000"/>
                    </a:ext>
                  </a:extLst>
                </a:gridCol>
                <a:gridCol w="481013">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 name="Rectangle 143"/>
          <p:cNvSpPr>
            <a:spLocks noChangeArrowheads="1"/>
          </p:cNvSpPr>
          <p:nvPr/>
        </p:nvSpPr>
        <p:spPr bwMode="auto">
          <a:xfrm>
            <a:off x="4210048" y="3609976"/>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b</a:t>
            </a:r>
          </a:p>
        </p:txBody>
      </p:sp>
    </p:spTree>
    <p:extLst>
      <p:ext uri="{BB962C8B-B14F-4D97-AF65-F5344CB8AC3E}">
        <p14:creationId xmlns:p14="http://schemas.microsoft.com/office/powerpoint/2010/main" val="149223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lstStyle/>
          <a:p>
            <a:r>
              <a:rPr lang="ja-JP" altLang="en-US" dirty="0"/>
              <a:t>完全性（</a:t>
            </a:r>
            <a:r>
              <a:rPr lang="en-US" altLang="ja-JP" dirty="0"/>
              <a:t>Completeness</a:t>
            </a:r>
            <a:r>
              <a:rPr lang="ja-JP" altLang="en-US" dirty="0" err="1"/>
              <a:t>，</a:t>
            </a:r>
            <a:r>
              <a:rPr lang="ja-JP" altLang="en-US" dirty="0"/>
              <a:t>完備性）</a:t>
            </a:r>
          </a:p>
        </p:txBody>
      </p:sp>
      <p:sp>
        <p:nvSpPr>
          <p:cNvPr id="444423" name="Rectangle 7"/>
          <p:cNvSpPr>
            <a:spLocks noGrp="1" noChangeArrowheads="1"/>
          </p:cNvSpPr>
          <p:nvPr>
            <p:ph idx="4294967295"/>
          </p:nvPr>
        </p:nvSpPr>
        <p:spPr>
          <a:xfrm>
            <a:off x="251424" y="1268712"/>
            <a:ext cx="8641751" cy="5491162"/>
          </a:xfrm>
          <a:prstGeom prst="rect">
            <a:avLst/>
          </a:prstGeom>
        </p:spPr>
        <p:txBody>
          <a:bodyPr/>
          <a:lstStyle/>
          <a:p>
            <a:r>
              <a:rPr lang="ja-JP" altLang="en-US" dirty="0"/>
              <a:t>完全集合 </a:t>
            </a:r>
            <a:r>
              <a:rPr lang="en-US" altLang="ja-JP" dirty="0"/>
              <a:t>(Complete Set)</a:t>
            </a:r>
            <a:r>
              <a:rPr lang="ja-JP" altLang="en-US" dirty="0"/>
              <a:t>：</a:t>
            </a:r>
            <a:endParaRPr lang="en-US" altLang="ja-JP" dirty="0"/>
          </a:p>
          <a:p>
            <a:pPr lvl="1"/>
            <a:r>
              <a:rPr lang="ja-JP" altLang="en-US" dirty="0"/>
              <a:t>その組み合わせによって，すべての論理関数を表現できる</a:t>
            </a:r>
            <a:br>
              <a:rPr lang="en-US" altLang="ja-JP" dirty="0"/>
            </a:br>
            <a:r>
              <a:rPr lang="ja-JP" altLang="en-US" dirty="0"/>
              <a:t>論理関数の集合</a:t>
            </a:r>
            <a:endParaRPr lang="en-US" altLang="ja-JP" dirty="0"/>
          </a:p>
          <a:p>
            <a:r>
              <a:rPr lang="ja-JP" altLang="en-US" dirty="0"/>
              <a:t>完全集合の例</a:t>
            </a:r>
          </a:p>
          <a:p>
            <a:pPr lvl="1"/>
            <a:r>
              <a:rPr lang="en-US" altLang="ja-JP" dirty="0"/>
              <a:t>{AND, OR, NOT}</a:t>
            </a:r>
          </a:p>
          <a:p>
            <a:pPr lvl="1"/>
            <a:r>
              <a:rPr lang="en-US" altLang="ja-JP" dirty="0"/>
              <a:t>{AND, NOT}</a:t>
            </a:r>
          </a:p>
          <a:p>
            <a:pPr lvl="1"/>
            <a:r>
              <a:rPr lang="en-US" altLang="ja-JP" dirty="0"/>
              <a:t>{OR, NOT}</a:t>
            </a:r>
          </a:p>
          <a:p>
            <a:pPr lvl="1"/>
            <a:r>
              <a:rPr lang="en-US" altLang="ja-JP" dirty="0"/>
              <a:t>{NAND}</a:t>
            </a:r>
          </a:p>
          <a:p>
            <a:pPr lvl="1"/>
            <a:r>
              <a:rPr lang="en-US" altLang="ja-JP" dirty="0"/>
              <a:t>{NOR}</a:t>
            </a:r>
          </a:p>
          <a:p>
            <a:r>
              <a:rPr lang="ja-JP" altLang="en-US" dirty="0">
                <a:solidFill>
                  <a:schemeClr val="accent5"/>
                </a:solidFill>
              </a:rPr>
              <a:t>たとえば，</a:t>
            </a:r>
            <a:r>
              <a:rPr lang="en-US" altLang="ja-JP" dirty="0">
                <a:solidFill>
                  <a:schemeClr val="accent5"/>
                </a:solidFill>
              </a:rPr>
              <a:t>{AND, OR, NOT} </a:t>
            </a:r>
            <a:r>
              <a:rPr lang="ja-JP" altLang="en-US" dirty="0">
                <a:solidFill>
                  <a:schemeClr val="accent5"/>
                </a:solidFill>
              </a:rPr>
              <a:t>を組み合わせると任意の論理関数が作れる</a:t>
            </a:r>
            <a:endParaRPr lang="en-US" altLang="ja-JP" dirty="0">
              <a:solidFill>
                <a:schemeClr val="accent5"/>
              </a:solidFill>
            </a:endParaRPr>
          </a:p>
          <a:p>
            <a:pPr lvl="1"/>
            <a:r>
              <a:rPr lang="ja-JP" altLang="en-US" dirty="0">
                <a:solidFill>
                  <a:schemeClr val="tx1">
                    <a:lumMod val="85000"/>
                    <a:lumOff val="15000"/>
                  </a:schemeClr>
                </a:solidFill>
              </a:rPr>
              <a:t>（証明は，数学的帰納法を使えばそんなに難しくない）</a:t>
            </a:r>
            <a:endParaRPr lang="en-US" altLang="ja-JP" dirty="0">
              <a:solidFill>
                <a:schemeClr val="tx1">
                  <a:lumMod val="85000"/>
                  <a:lumOff val="15000"/>
                </a:schemeClr>
              </a:solidFill>
            </a:endParaRPr>
          </a:p>
        </p:txBody>
      </p:sp>
    </p:spTree>
    <p:extLst>
      <p:ext uri="{BB962C8B-B14F-4D97-AF65-F5344CB8AC3E}">
        <p14:creationId xmlns:p14="http://schemas.microsoft.com/office/powerpoint/2010/main" val="341497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t>つまり，</a:t>
            </a:r>
            <a:r>
              <a:rPr lang="en-US" altLang="ja-JP" dirty="0"/>
              <a:t>{AND, OR, NOT} </a:t>
            </a:r>
            <a:r>
              <a:rPr lang="ja-JP" altLang="en-US" dirty="0"/>
              <a:t>を使って</a:t>
            </a:r>
            <a:r>
              <a:rPr kumimoji="1" lang="ja-JP" altLang="en-US" dirty="0"/>
              <a:t>対応する回路</a:t>
            </a:r>
            <a:r>
              <a:rPr lang="ja-JP" altLang="en-US" dirty="0"/>
              <a:t>が生成できる</a:t>
            </a:r>
            <a:endParaRPr kumimoji="1" lang="ja-JP" altLang="en-US" dirty="0"/>
          </a:p>
        </p:txBody>
      </p:sp>
      <p:graphicFrame>
        <p:nvGraphicFramePr>
          <p:cNvPr id="4" name="Group 153"/>
          <p:cNvGraphicFramePr>
            <a:graphicFrameLocks/>
          </p:cNvGraphicFramePr>
          <p:nvPr>
            <p:extLst>
              <p:ext uri="{D42A27DB-BD31-4B8C-83A1-F6EECF244321}">
                <p14:modId xmlns:p14="http://schemas.microsoft.com/office/powerpoint/2010/main" val="2953444351"/>
              </p:ext>
            </p:extLst>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en-US" altLang="ja-JP" dirty="0"/>
              <a:t>4</a:t>
            </a:r>
            <a:r>
              <a:rPr kumimoji="1" lang="ja-JP" altLang="en-US" dirty="0"/>
              <a:t>タイプしかないのに</a:t>
            </a:r>
            <a:r>
              <a:rPr kumimoji="1" lang="en-US" altLang="ja-JP" dirty="0"/>
              <a:t>opcode</a:t>
            </a:r>
            <a:r>
              <a:rPr kumimoji="1" lang="ja-JP" altLang="en-US" dirty="0"/>
              <a:t>に７</a:t>
            </a:r>
            <a:r>
              <a:rPr kumimoji="1" lang="en-US" altLang="ja-JP" dirty="0"/>
              <a:t>bit</a:t>
            </a:r>
            <a:r>
              <a:rPr kumimoji="1" lang="ja-JP" altLang="en-US" dirty="0"/>
              <a:t>も割り当てられてて、勿体なく感じたんですが、拡張性のためなんでしょうか</a:t>
            </a:r>
            <a:endParaRPr kumimoji="1" lang="en-US" altLang="ja-JP" dirty="0"/>
          </a:p>
          <a:p>
            <a:pPr lvl="1"/>
            <a:endParaRPr lang="en-US" altLang="ja-JP" dirty="0"/>
          </a:p>
          <a:p>
            <a:pPr lvl="1"/>
            <a:r>
              <a:rPr lang="en-US" altLang="ja-JP" dirty="0"/>
              <a:t>2^7=128 </a:t>
            </a:r>
            <a:r>
              <a:rPr lang="ja-JP" altLang="en-US" dirty="0"/>
              <a:t>種類の命令が４タイプに分類される，というもの</a:t>
            </a:r>
            <a:endParaRPr lang="en-US" altLang="ja-JP" dirty="0"/>
          </a:p>
          <a:p>
            <a:pPr lvl="1"/>
            <a:r>
              <a:rPr kumimoji="1" lang="en-US" altLang="ja-JP" dirty="0"/>
              <a:t>opcode </a:t>
            </a:r>
            <a:r>
              <a:rPr kumimoji="1" lang="ja-JP" altLang="en-US" dirty="0"/>
              <a:t>の数字が４タイプのどれなのかに応じて，残りの部分の解釈がかわりますよということ</a:t>
            </a:r>
            <a:endParaRPr kumimoji="1" lang="en-US" altLang="ja-JP" dirty="0"/>
          </a:p>
        </p:txBody>
      </p:sp>
    </p:spTree>
    <p:extLst>
      <p:ext uri="{BB962C8B-B14F-4D97-AF65-F5344CB8AC3E}">
        <p14:creationId xmlns:p14="http://schemas.microsoft.com/office/powerpoint/2010/main" val="4058159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回路の例：</a:t>
            </a:r>
            <a:r>
              <a:rPr lang="en-US" altLang="ja-JP" dirty="0"/>
              <a:t>RISC-V </a:t>
            </a:r>
            <a:r>
              <a:rPr lang="ja-JP" altLang="en-US" dirty="0"/>
              <a:t>の </a:t>
            </a:r>
            <a:r>
              <a:rPr lang="en-US" altLang="ja-JP" dirty="0"/>
              <a:t>AND/OR/XOR </a:t>
            </a:r>
            <a:r>
              <a:rPr lang="ja-JP" altLang="en-US" dirty="0"/>
              <a:t>命令の演算</a:t>
            </a:r>
          </a:p>
        </p:txBody>
      </p:sp>
      <p:sp>
        <p:nvSpPr>
          <p:cNvPr id="3" name="テキスト プレースホルダー 2"/>
          <p:cNvSpPr>
            <a:spLocks noGrp="1"/>
          </p:cNvSpPr>
          <p:nvPr>
            <p:ph type="body" sz="quarter" idx="10"/>
          </p:nvPr>
        </p:nvSpPr>
        <p:spPr>
          <a:xfrm>
            <a:off x="521955" y="3789004"/>
            <a:ext cx="8280092" cy="2790031"/>
          </a:xfrm>
        </p:spPr>
        <p:txBody>
          <a:bodyPr/>
          <a:lstStyle/>
          <a:p>
            <a:r>
              <a:rPr lang="en-US" altLang="ja-JP" dirty="0">
                <a:solidFill>
                  <a:schemeClr val="tx1">
                    <a:lumMod val="85000"/>
                    <a:lumOff val="15000"/>
                  </a:schemeClr>
                </a:solidFill>
              </a:rPr>
              <a:t>RISC-V </a:t>
            </a:r>
            <a:r>
              <a:rPr lang="ja-JP" altLang="en-US" dirty="0">
                <a:solidFill>
                  <a:schemeClr val="tx1">
                    <a:lumMod val="85000"/>
                    <a:lumOff val="15000"/>
                  </a:schemeClr>
                </a:solidFill>
              </a:rPr>
              <a:t>の </a:t>
            </a:r>
            <a:r>
              <a:rPr lang="en-US" altLang="ja-JP" dirty="0">
                <a:solidFill>
                  <a:schemeClr val="tx1">
                    <a:lumMod val="85000"/>
                    <a:lumOff val="15000"/>
                  </a:schemeClr>
                </a:solidFill>
              </a:rPr>
              <a:t>AND/OR/XOR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まず右端の </a:t>
            </a:r>
            <a:r>
              <a:rPr kumimoji="1" lang="en-US" altLang="ja-JP" dirty="0">
                <a:solidFill>
                  <a:schemeClr val="tx1">
                    <a:lumMod val="85000"/>
                    <a:lumOff val="15000"/>
                  </a:schemeClr>
                </a:solidFill>
              </a:rPr>
              <a:t>opcode </a:t>
            </a:r>
            <a:r>
              <a:rPr kumimoji="1" lang="ja-JP" altLang="en-US" dirty="0">
                <a:solidFill>
                  <a:schemeClr val="tx1">
                    <a:lumMod val="85000"/>
                    <a:lumOff val="15000"/>
                  </a:schemeClr>
                </a:solidFill>
              </a:rPr>
              <a:t>が </a:t>
            </a:r>
            <a:r>
              <a:rPr kumimoji="1" lang="en-US" altLang="ja-JP" dirty="0">
                <a:solidFill>
                  <a:schemeClr val="tx1">
                    <a:lumMod val="85000"/>
                    <a:lumOff val="15000"/>
                  </a:schemeClr>
                </a:solidFill>
              </a:rPr>
              <a:t>0110011 </a:t>
            </a:r>
            <a:r>
              <a:rPr kumimoji="1" lang="ja-JP" altLang="en-US" dirty="0">
                <a:solidFill>
                  <a:schemeClr val="tx1">
                    <a:lumMod val="85000"/>
                    <a:lumOff val="15000"/>
                  </a:schemeClr>
                </a:solidFill>
              </a:rPr>
              <a:t>であれば，この３つのどれかということにする</a:t>
            </a:r>
            <a:endParaRPr kumimoji="1" lang="en-US" altLang="ja-JP" dirty="0">
              <a:solidFill>
                <a:schemeClr val="tx1">
                  <a:lumMod val="85000"/>
                  <a:lumOff val="15000"/>
                </a:schemeClr>
              </a:solidFill>
            </a:endParaRPr>
          </a:p>
          <a:p>
            <a:pPr lvl="2"/>
            <a:r>
              <a:rPr lang="ja-JP" altLang="en-US" dirty="0">
                <a:solidFill>
                  <a:schemeClr val="tx1">
                    <a:lumMod val="85000"/>
                    <a:lumOff val="15000"/>
                  </a:schemeClr>
                </a:solidFill>
              </a:rPr>
              <a:t>本当はほかの命令との識別がさらにあるが，ここでは忘れる</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真ん中の </a:t>
            </a:r>
            <a:r>
              <a:rPr kumimoji="1" lang="en-US" altLang="ja-JP" dirty="0">
                <a:solidFill>
                  <a:schemeClr val="tx1">
                    <a:lumMod val="85000"/>
                    <a:lumOff val="15000"/>
                  </a:schemeClr>
                </a:solidFill>
              </a:rPr>
              <a:t>3</a:t>
            </a:r>
            <a:r>
              <a:rPr kumimoji="1" lang="ja-JP" altLang="en-US" dirty="0">
                <a:solidFill>
                  <a:schemeClr val="tx1">
                    <a:lumMod val="85000"/>
                    <a:lumOff val="15000"/>
                  </a:schemeClr>
                </a:solidFill>
              </a:rPr>
              <a:t>ビットの違いで識別する</a:t>
            </a:r>
            <a:endParaRPr kumimoji="1" lang="en-US" altLang="ja-JP" dirty="0">
              <a:solidFill>
                <a:schemeClr val="tx1">
                  <a:lumMod val="85000"/>
                  <a:lumOff val="15000"/>
                </a:schemeClr>
              </a:solidFill>
            </a:endParaRPr>
          </a:p>
        </p:txBody>
      </p:sp>
      <p:sp>
        <p:nvSpPr>
          <p:cNvPr id="7" name="Text Box 30"/>
          <p:cNvSpPr txBox="1">
            <a:spLocks noChangeArrowheads="1"/>
          </p:cNvSpPr>
          <p:nvPr/>
        </p:nvSpPr>
        <p:spPr bwMode="auto">
          <a:xfrm>
            <a:off x="5472010" y="315899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8" name="Text Box 30"/>
          <p:cNvSpPr txBox="1">
            <a:spLocks noChangeArrowheads="1"/>
          </p:cNvSpPr>
          <p:nvPr/>
        </p:nvSpPr>
        <p:spPr bwMode="auto">
          <a:xfrm>
            <a:off x="5472010" y="225898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9" name="Text Box 31"/>
          <p:cNvSpPr txBox="1">
            <a:spLocks noChangeArrowheads="1"/>
          </p:cNvSpPr>
          <p:nvPr/>
        </p:nvSpPr>
        <p:spPr bwMode="auto">
          <a:xfrm>
            <a:off x="6552022" y="315899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0" name="Text Box 31"/>
          <p:cNvSpPr txBox="1">
            <a:spLocks noChangeArrowheads="1"/>
          </p:cNvSpPr>
          <p:nvPr/>
        </p:nvSpPr>
        <p:spPr bwMode="auto">
          <a:xfrm>
            <a:off x="6552022" y="225898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1" name="Text Box 27"/>
          <p:cNvSpPr txBox="1">
            <a:spLocks noChangeArrowheads="1"/>
          </p:cNvSpPr>
          <p:nvPr/>
        </p:nvSpPr>
        <p:spPr bwMode="auto">
          <a:xfrm>
            <a:off x="791958" y="315899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2" name="Text Box 27"/>
          <p:cNvSpPr txBox="1">
            <a:spLocks noChangeArrowheads="1"/>
          </p:cNvSpPr>
          <p:nvPr/>
        </p:nvSpPr>
        <p:spPr bwMode="auto">
          <a:xfrm>
            <a:off x="791958" y="225898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3" name="Text Box 27"/>
          <p:cNvSpPr txBox="1">
            <a:spLocks noChangeArrowheads="1"/>
          </p:cNvSpPr>
          <p:nvPr/>
        </p:nvSpPr>
        <p:spPr bwMode="auto">
          <a:xfrm>
            <a:off x="2501977" y="315899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4" name="Text Box 28"/>
          <p:cNvSpPr txBox="1">
            <a:spLocks noChangeArrowheads="1"/>
          </p:cNvSpPr>
          <p:nvPr/>
        </p:nvSpPr>
        <p:spPr bwMode="auto">
          <a:xfrm>
            <a:off x="3581989" y="315899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5" name="Text Box 29"/>
          <p:cNvSpPr txBox="1">
            <a:spLocks noChangeArrowheads="1"/>
          </p:cNvSpPr>
          <p:nvPr/>
        </p:nvSpPr>
        <p:spPr bwMode="auto">
          <a:xfrm>
            <a:off x="4662000" y="315899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111</a:t>
            </a:r>
          </a:p>
        </p:txBody>
      </p:sp>
      <p:sp>
        <p:nvSpPr>
          <p:cNvPr id="16" name="Text Box 27"/>
          <p:cNvSpPr txBox="1">
            <a:spLocks noChangeArrowheads="1"/>
          </p:cNvSpPr>
          <p:nvPr/>
        </p:nvSpPr>
        <p:spPr bwMode="auto">
          <a:xfrm>
            <a:off x="2501977" y="225898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7" name="Text Box 28"/>
          <p:cNvSpPr txBox="1">
            <a:spLocks noChangeArrowheads="1"/>
          </p:cNvSpPr>
          <p:nvPr/>
        </p:nvSpPr>
        <p:spPr bwMode="auto">
          <a:xfrm>
            <a:off x="3581989" y="225898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8" name="Text Box 29"/>
          <p:cNvSpPr txBox="1">
            <a:spLocks noChangeArrowheads="1"/>
          </p:cNvSpPr>
          <p:nvPr/>
        </p:nvSpPr>
        <p:spPr bwMode="auto">
          <a:xfrm>
            <a:off x="4662000" y="225898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110</a:t>
            </a:r>
          </a:p>
        </p:txBody>
      </p:sp>
      <p:sp>
        <p:nvSpPr>
          <p:cNvPr id="19" name="正方形/長方形 18"/>
          <p:cNvSpPr/>
          <p:nvPr/>
        </p:nvSpPr>
        <p:spPr bwMode="auto">
          <a:xfrm>
            <a:off x="701957" y="279899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0" name="正方形/長方形 19"/>
          <p:cNvSpPr/>
          <p:nvPr/>
        </p:nvSpPr>
        <p:spPr bwMode="auto">
          <a:xfrm>
            <a:off x="701957" y="189898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1" name="Text Box 30"/>
          <p:cNvSpPr txBox="1">
            <a:spLocks noChangeArrowheads="1"/>
          </p:cNvSpPr>
          <p:nvPr/>
        </p:nvSpPr>
        <p:spPr bwMode="auto">
          <a:xfrm>
            <a:off x="5472010" y="1448978"/>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22" name="Text Box 31"/>
          <p:cNvSpPr txBox="1">
            <a:spLocks noChangeArrowheads="1"/>
          </p:cNvSpPr>
          <p:nvPr/>
        </p:nvSpPr>
        <p:spPr bwMode="auto">
          <a:xfrm>
            <a:off x="6552022" y="1448978"/>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23" name="Text Box 27"/>
          <p:cNvSpPr txBox="1">
            <a:spLocks noChangeArrowheads="1"/>
          </p:cNvSpPr>
          <p:nvPr/>
        </p:nvSpPr>
        <p:spPr bwMode="auto">
          <a:xfrm>
            <a:off x="791958" y="1448978"/>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24" name="Text Box 27"/>
          <p:cNvSpPr txBox="1">
            <a:spLocks noChangeArrowheads="1"/>
          </p:cNvSpPr>
          <p:nvPr/>
        </p:nvSpPr>
        <p:spPr bwMode="auto">
          <a:xfrm>
            <a:off x="2501977" y="1448978"/>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25" name="Text Box 28"/>
          <p:cNvSpPr txBox="1">
            <a:spLocks noChangeArrowheads="1"/>
          </p:cNvSpPr>
          <p:nvPr/>
        </p:nvSpPr>
        <p:spPr bwMode="auto">
          <a:xfrm>
            <a:off x="3581989" y="1448978"/>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26" name="Text Box 29"/>
          <p:cNvSpPr txBox="1">
            <a:spLocks noChangeArrowheads="1"/>
          </p:cNvSpPr>
          <p:nvPr/>
        </p:nvSpPr>
        <p:spPr bwMode="auto">
          <a:xfrm>
            <a:off x="4662000" y="1448978"/>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100</a:t>
            </a:r>
          </a:p>
        </p:txBody>
      </p:sp>
      <p:sp>
        <p:nvSpPr>
          <p:cNvPr id="27" name="正方形/長方形 26"/>
          <p:cNvSpPr/>
          <p:nvPr/>
        </p:nvSpPr>
        <p:spPr bwMode="auto">
          <a:xfrm>
            <a:off x="701957" y="108897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282597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sp>
        <p:nvSpPr>
          <p:cNvPr id="4" name="フローチャート: 手作業 3"/>
          <p:cNvSpPr/>
          <p:nvPr/>
        </p:nvSpPr>
        <p:spPr bwMode="auto">
          <a:xfrm rot="16200000">
            <a:off x="5734818" y="3616197"/>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5" name="直線コネクタ 4"/>
          <p:cNvCxnSpPr/>
          <p:nvPr/>
        </p:nvCxnSpPr>
        <p:spPr bwMode="auto">
          <a:xfrm>
            <a:off x="5472010" y="351900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直線コネクタ 5"/>
          <p:cNvCxnSpPr/>
          <p:nvPr/>
        </p:nvCxnSpPr>
        <p:spPr bwMode="auto">
          <a:xfrm>
            <a:off x="5472010" y="4059007"/>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a:off x="6372020" y="3789004"/>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a:endCxn id="4" idx="3"/>
          </p:cNvCxnSpPr>
          <p:nvPr/>
        </p:nvCxnSpPr>
        <p:spPr bwMode="auto">
          <a:xfrm>
            <a:off x="6192018" y="2888994"/>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正方形/長方形 62"/>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4932004"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382009" y="243898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 name="テキスト プレースホルダー 6"/>
          <p:cNvSpPr>
            <a:spLocks noGrp="1"/>
          </p:cNvSpPr>
          <p:nvPr>
            <p:ph type="body" sz="quarter" idx="10"/>
          </p:nvPr>
        </p:nvSpPr>
        <p:spPr>
          <a:xfrm>
            <a:off x="521955" y="4599014"/>
            <a:ext cx="8370093" cy="1529710"/>
          </a:xfrm>
        </p:spPr>
        <p:txBody>
          <a:bodyPr/>
          <a:lstStyle/>
          <a:p>
            <a:r>
              <a:rPr lang="ja-JP" altLang="en-US" dirty="0">
                <a:solidFill>
                  <a:schemeClr val="tx1">
                    <a:lumMod val="85000"/>
                    <a:lumOff val="15000"/>
                  </a:schemeClr>
                </a:solidFill>
              </a:rPr>
              <a:t>各命令の </a:t>
            </a:r>
            <a:r>
              <a:rPr lang="en-US" altLang="ja-JP" dirty="0">
                <a:solidFill>
                  <a:schemeClr val="tx1">
                    <a:lumMod val="85000"/>
                    <a:lumOff val="15000"/>
                  </a:schemeClr>
                </a:solidFill>
              </a:rPr>
              <a:t>3bit </a:t>
            </a:r>
            <a:r>
              <a:rPr lang="ja-JP" altLang="en-US" dirty="0">
                <a:solidFill>
                  <a:schemeClr val="tx1">
                    <a:lumMod val="85000"/>
                    <a:lumOff val="15000"/>
                  </a:schemeClr>
                </a:solidFill>
              </a:rPr>
              <a:t>の </a:t>
            </a:r>
            <a:r>
              <a:rPr lang="en-US" altLang="ja-JP" dirty="0">
                <a:solidFill>
                  <a:schemeClr val="tx1">
                    <a:lumMod val="85000"/>
                    <a:lumOff val="15000"/>
                  </a:schemeClr>
                </a:solidFill>
              </a:rPr>
              <a:t>code </a:t>
            </a:r>
            <a:r>
              <a:rPr lang="ja-JP" altLang="en-US" dirty="0">
                <a:solidFill>
                  <a:schemeClr val="tx1">
                    <a:lumMod val="85000"/>
                    <a:lumOff val="15000"/>
                  </a:schemeClr>
                </a:solidFill>
              </a:rPr>
              <a:t>の違いに応じて </a:t>
            </a:r>
            <a:endParaRPr lang="en-US" altLang="ja-JP" dirty="0">
              <a:solidFill>
                <a:schemeClr val="tx1">
                  <a:lumMod val="85000"/>
                  <a:lumOff val="15000"/>
                </a:schemeClr>
              </a:solidFill>
            </a:endParaRPr>
          </a:p>
          <a:p>
            <a:pPr lvl="1"/>
            <a:r>
              <a:rPr lang="ja-JP" altLang="en-US" dirty="0">
                <a:solidFill>
                  <a:schemeClr val="tx1">
                    <a:lumMod val="85000"/>
                    <a:lumOff val="15000"/>
                  </a:schemeClr>
                </a:solidFill>
              </a:rPr>
              <a:t>演算器に，</a:t>
            </a:r>
            <a:r>
              <a:rPr lang="en-US" altLang="ja-JP" dirty="0">
                <a:solidFill>
                  <a:schemeClr val="tx1">
                    <a:lumMod val="85000"/>
                    <a:lumOff val="15000"/>
                  </a:schemeClr>
                </a:solidFill>
              </a:rPr>
              <a:t>AND/OR/XOR </a:t>
            </a:r>
            <a:r>
              <a:rPr lang="ja-JP" altLang="en-US" dirty="0">
                <a:solidFill>
                  <a:schemeClr val="tx1">
                    <a:lumMod val="85000"/>
                    <a:lumOff val="15000"/>
                  </a:schemeClr>
                </a:solidFill>
              </a:rPr>
              <a:t>演算をさせることを考える</a:t>
            </a:r>
            <a:endParaRPr lang="en-US" altLang="ja-JP" dirty="0">
              <a:solidFill>
                <a:schemeClr val="tx1">
                  <a:lumMod val="85000"/>
                  <a:lumOff val="15000"/>
                </a:schemeClr>
              </a:solidFill>
            </a:endParaRPr>
          </a:p>
        </p:txBody>
      </p:sp>
      <p:sp>
        <p:nvSpPr>
          <p:cNvPr id="43" name="正方形/長方形 42"/>
          <p:cNvSpPr/>
          <p:nvPr/>
        </p:nvSpPr>
        <p:spPr bwMode="auto">
          <a:xfrm>
            <a:off x="1871970" y="2618991"/>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252590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cxnSp>
        <p:nvCxnSpPr>
          <p:cNvPr id="33" name="直線矢印コネクタ 32"/>
          <p:cNvCxnSpPr/>
          <p:nvPr/>
        </p:nvCxnSpPr>
        <p:spPr bwMode="auto">
          <a:xfrm>
            <a:off x="4572000" y="1997946"/>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4" name="直線矢印コネクタ 33"/>
          <p:cNvCxnSpPr/>
          <p:nvPr/>
        </p:nvCxnSpPr>
        <p:spPr bwMode="auto">
          <a:xfrm flipV="1">
            <a:off x="4572000" y="1988984"/>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5" name="直線矢印コネクタ 34"/>
          <p:cNvCxnSpPr/>
          <p:nvPr/>
        </p:nvCxnSpPr>
        <p:spPr bwMode="auto">
          <a:xfrm flipV="1">
            <a:off x="4932004" y="2348988"/>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6" name="直線矢印コネクタ 35"/>
          <p:cNvCxnSpPr/>
          <p:nvPr/>
        </p:nvCxnSpPr>
        <p:spPr bwMode="auto">
          <a:xfrm>
            <a:off x="4932004" y="234898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7" name="直線矢印コネクタ 36"/>
          <p:cNvCxnSpPr/>
          <p:nvPr/>
        </p:nvCxnSpPr>
        <p:spPr bwMode="auto">
          <a:xfrm>
            <a:off x="4572000" y="2888994"/>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8" name="直線矢印コネクタ 37"/>
          <p:cNvCxnSpPr/>
          <p:nvPr/>
        </p:nvCxnSpPr>
        <p:spPr bwMode="auto">
          <a:xfrm>
            <a:off x="4932004" y="324899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9" name="直線矢印コネクタ 38"/>
          <p:cNvCxnSpPr/>
          <p:nvPr/>
        </p:nvCxnSpPr>
        <p:spPr bwMode="auto">
          <a:xfrm>
            <a:off x="4572000" y="3699003"/>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40" name="直線矢印コネクタ 39"/>
          <p:cNvCxnSpPr/>
          <p:nvPr/>
        </p:nvCxnSpPr>
        <p:spPr bwMode="auto">
          <a:xfrm>
            <a:off x="4932004" y="4059007"/>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30" name="Picture 7" descr="OR"/>
          <p:cNvPicPr>
            <a:picLocks noChangeAspect="1" noChangeArrowheads="1"/>
          </p:cNvPicPr>
          <p:nvPr/>
        </p:nvPicPr>
        <p:blipFill>
          <a:blip r:embed="rId2" cstate="print"/>
          <a:srcRect/>
          <a:stretch>
            <a:fillRect/>
          </a:stretch>
        </p:blipFill>
        <p:spPr bwMode="auto">
          <a:xfrm>
            <a:off x="5382009" y="2708992"/>
            <a:ext cx="1079500" cy="717550"/>
          </a:xfrm>
          <a:prstGeom prst="rect">
            <a:avLst/>
          </a:prstGeom>
          <a:noFill/>
        </p:spPr>
      </p:pic>
      <p:pic>
        <p:nvPicPr>
          <p:cNvPr id="31" name="Picture 6" descr="AND"/>
          <p:cNvPicPr>
            <a:picLocks noChangeAspect="1" noChangeArrowheads="1"/>
          </p:cNvPicPr>
          <p:nvPr/>
        </p:nvPicPr>
        <p:blipFill>
          <a:blip r:embed="rId3" cstate="print"/>
          <a:srcRect/>
          <a:stretch>
            <a:fillRect/>
          </a:stretch>
        </p:blipFill>
        <p:spPr bwMode="auto">
          <a:xfrm>
            <a:off x="5382009" y="3519001"/>
            <a:ext cx="1079500" cy="720725"/>
          </a:xfrm>
          <a:prstGeom prst="rect">
            <a:avLst/>
          </a:prstGeom>
          <a:noFill/>
        </p:spPr>
      </p:pic>
      <p:pic>
        <p:nvPicPr>
          <p:cNvPr id="32" name="Picture 18" descr="XOR"/>
          <p:cNvPicPr>
            <a:picLocks noChangeAspect="1" noChangeArrowheads="1"/>
          </p:cNvPicPr>
          <p:nvPr/>
        </p:nvPicPr>
        <p:blipFill>
          <a:blip r:embed="rId4" cstate="print"/>
          <a:srcRect/>
          <a:stretch>
            <a:fillRect/>
          </a:stretch>
        </p:blipFill>
        <p:spPr bwMode="auto">
          <a:xfrm>
            <a:off x="5382009" y="1808982"/>
            <a:ext cx="1079500" cy="717550"/>
          </a:xfrm>
          <a:prstGeom prst="rect">
            <a:avLst/>
          </a:prstGeom>
          <a:noFill/>
        </p:spPr>
      </p:pic>
      <p:cxnSp>
        <p:nvCxnSpPr>
          <p:cNvPr id="45" name="直線コネクタ 44"/>
          <p:cNvCxnSpPr/>
          <p:nvPr/>
        </p:nvCxnSpPr>
        <p:spPr bwMode="auto">
          <a:xfrm>
            <a:off x="4031994" y="261899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a:off x="4031994" y="3158997"/>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a:off x="7182029" y="3068996"/>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Freeform 10"/>
          <p:cNvSpPr>
            <a:spLocks/>
          </p:cNvSpPr>
          <p:nvPr/>
        </p:nvSpPr>
        <p:spPr bwMode="auto">
          <a:xfrm flipH="1" flipV="1">
            <a:off x="6192018" y="2168985"/>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6192018" y="3068996"/>
            <a:ext cx="720008" cy="0"/>
          </a:xfrm>
          <a:prstGeom prst="straightConnector1">
            <a:avLst/>
          </a:prstGeom>
          <a:noFill/>
          <a:ln w="9525" cap="flat" cmpd="sng" algn="ctr">
            <a:solidFill>
              <a:schemeClr val="tx1"/>
            </a:solidFill>
            <a:prstDash val="solid"/>
            <a:round/>
            <a:headEnd type="none" w="sm" len="sm"/>
            <a:tailEnd type="none"/>
          </a:ln>
          <a:effectLst/>
        </p:spPr>
      </p:cxnSp>
      <p:sp>
        <p:nvSpPr>
          <p:cNvPr id="55" name="Freeform 10"/>
          <p:cNvSpPr>
            <a:spLocks/>
          </p:cNvSpPr>
          <p:nvPr/>
        </p:nvSpPr>
        <p:spPr bwMode="auto">
          <a:xfrm flipH="1">
            <a:off x="6192018" y="3248998"/>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6" name="直線矢印コネクタ 55"/>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7" name="直線矢印コネクタ 56"/>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sp>
        <p:nvSpPr>
          <p:cNvPr id="50" name="フローチャート: 手作業 49"/>
          <p:cNvSpPr/>
          <p:nvPr/>
        </p:nvSpPr>
        <p:spPr bwMode="auto">
          <a:xfrm rot="16200000">
            <a:off x="6634828" y="2896189"/>
            <a:ext cx="914400" cy="360004"/>
          </a:xfrm>
          <a:prstGeom prst="flowChartManualOperation">
            <a:avLst/>
          </a:prstGeom>
          <a:ln>
            <a:solidFill>
              <a:schemeClr val="accent5"/>
            </a:solidFill>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6102017" y="360900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8" name="正方形/長方形 57"/>
          <p:cNvSpPr/>
          <p:nvPr/>
        </p:nvSpPr>
        <p:spPr bwMode="auto">
          <a:xfrm>
            <a:off x="6102017"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9" name="正方形/長方形 58"/>
          <p:cNvSpPr/>
          <p:nvPr/>
        </p:nvSpPr>
        <p:spPr bwMode="auto">
          <a:xfrm>
            <a:off x="6102017" y="189898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3" name="正方形/長方形 62"/>
          <p:cNvSpPr/>
          <p:nvPr/>
        </p:nvSpPr>
        <p:spPr bwMode="auto">
          <a:xfrm>
            <a:off x="3401987" y="234898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3401987" y="288899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bwMode="auto">
              <a:xfrm>
                <a:off x="7002027" y="243898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75000"/>
                              <a:lumOff val="2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75000"/>
                      <a:lumOff val="25000"/>
                    </a:schemeClr>
                  </a:solidFill>
                  <a:latin typeface="Consolas" panose="020B0609020204030204" pitchFamily="49" charset="0"/>
                  <a:ea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bwMode="auto">
              <a:xfrm>
                <a:off x="7002027" y="2438989"/>
                <a:ext cx="540006" cy="270003"/>
              </a:xfrm>
              <a:prstGeom prst="rect">
                <a:avLst/>
              </a:prstGeom>
              <a:blipFill rotWithShape="0">
                <a:blip r:embed="rId5"/>
                <a:stretch>
                  <a:fillRect/>
                </a:stretch>
              </a:blipFill>
              <a:ln>
                <a:noFill/>
                <a:headEnd/>
                <a:tailEnd type="triangle" w="sm" len="med"/>
              </a:ln>
              <a:effectLst/>
              <a:extLst/>
            </p:spPr>
            <p:txBody>
              <a:bodyPr/>
              <a:lstStyle/>
              <a:p>
                <a:r>
                  <a:rPr lang="ja-JP" altLang="en-US">
                    <a:noFill/>
                  </a:rPr>
                  <a:t> </a:t>
                </a:r>
              </a:p>
            </p:txBody>
          </p:sp>
        </mc:Fallback>
      </mc:AlternateContent>
      <p:sp>
        <p:nvSpPr>
          <p:cNvPr id="7" name="テキスト プレースホルダー 6"/>
          <p:cNvSpPr>
            <a:spLocks noGrp="1"/>
          </p:cNvSpPr>
          <p:nvPr>
            <p:ph type="body" sz="quarter" idx="10"/>
          </p:nvPr>
        </p:nvSpPr>
        <p:spPr>
          <a:xfrm>
            <a:off x="791959" y="4509012"/>
            <a:ext cx="8100090" cy="1619711"/>
          </a:xfrm>
        </p:spPr>
        <p:txBody>
          <a:bodyPr/>
          <a:lstStyle/>
          <a:p>
            <a:r>
              <a:rPr lang="ja-JP" altLang="en-US" dirty="0"/>
              <a:t>典型的には，</a:t>
            </a:r>
            <a:endParaRPr kumimoji="1" lang="en-US" altLang="ja-JP" dirty="0"/>
          </a:p>
          <a:p>
            <a:pPr lvl="1"/>
            <a:r>
              <a:rPr kumimoji="1" lang="ja-JP" altLang="en-US" dirty="0"/>
              <a:t>各場合ごとの回路を用意して並列に配置</a:t>
            </a:r>
            <a:endParaRPr kumimoji="1" lang="en-US" altLang="ja-JP" dirty="0"/>
          </a:p>
          <a:p>
            <a:pPr lvl="2"/>
            <a:r>
              <a:rPr kumimoji="1" lang="en-US" altLang="ja-JP" dirty="0"/>
              <a:t>XOR</a:t>
            </a:r>
            <a:r>
              <a:rPr lang="en-US" altLang="ja-JP" dirty="0"/>
              <a:t>, OR, AND </a:t>
            </a:r>
            <a:r>
              <a:rPr lang="ja-JP" altLang="en-US" dirty="0"/>
              <a:t>ゲートを並べる</a:t>
            </a:r>
            <a:endParaRPr kumimoji="1" lang="en-US" altLang="ja-JP" dirty="0"/>
          </a:p>
          <a:p>
            <a:pPr lvl="1"/>
            <a:r>
              <a:rPr kumimoji="1" lang="ja-JP" altLang="en-US" dirty="0"/>
              <a:t>制御に従ってマルチプレクサで出力を選択</a:t>
            </a:r>
            <a:endParaRPr kumimoji="1" lang="en-US" altLang="ja-JP" dirty="0"/>
          </a:p>
        </p:txBody>
      </p:sp>
      <p:sp>
        <p:nvSpPr>
          <p:cNvPr id="43" name="正方形/長方形 42"/>
          <p:cNvSpPr/>
          <p:nvPr/>
        </p:nvSpPr>
        <p:spPr bwMode="auto">
          <a:xfrm>
            <a:off x="881959" y="180898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 name="正方形/長方形 8"/>
          <p:cNvSpPr/>
          <p:nvPr/>
        </p:nvSpPr>
        <p:spPr bwMode="auto">
          <a:xfrm>
            <a:off x="6912026" y="1808982"/>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68" name="直線コネクタ 67"/>
          <p:cNvCxnSpPr/>
          <p:nvPr/>
        </p:nvCxnSpPr>
        <p:spPr bwMode="auto">
          <a:xfrm>
            <a:off x="7092028" y="1538979"/>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a:stCxn id="9" idx="2"/>
          </p:cNvCxnSpPr>
          <p:nvPr/>
        </p:nvCxnSpPr>
        <p:spPr bwMode="auto">
          <a:xfrm>
            <a:off x="7092028" y="2348988"/>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正方形/長方形 69"/>
          <p:cNvSpPr/>
          <p:nvPr/>
        </p:nvSpPr>
        <p:spPr bwMode="auto">
          <a:xfrm>
            <a:off x="6822025" y="1268976"/>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7002027" y="3609002"/>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マルチプレクサ</a:t>
            </a:r>
          </a:p>
        </p:txBody>
      </p:sp>
      <p:sp>
        <p:nvSpPr>
          <p:cNvPr id="72" name="正方形/長方形 71"/>
          <p:cNvSpPr/>
          <p:nvPr/>
        </p:nvSpPr>
        <p:spPr bwMode="auto">
          <a:xfrm>
            <a:off x="7277798" y="1988984"/>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Tree>
    <p:extLst>
      <p:ext uri="{BB962C8B-B14F-4D97-AF65-F5344CB8AC3E}">
        <p14:creationId xmlns:p14="http://schemas.microsoft.com/office/powerpoint/2010/main" val="244904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611956" y="5679025"/>
            <a:ext cx="8280092" cy="629700"/>
          </a:xfrm>
        </p:spPr>
        <p:txBody>
          <a:bodyPr/>
          <a:lstStyle/>
          <a:p>
            <a:r>
              <a:rPr lang="ja-JP" altLang="en-US" dirty="0"/>
              <a:t>以下により，回路が生成できる</a:t>
            </a:r>
            <a:endParaRPr lang="en-US" altLang="ja-JP" dirty="0"/>
          </a:p>
          <a:p>
            <a:pPr lvl="1"/>
            <a:r>
              <a:rPr kumimoji="1" lang="ja-JP" altLang="en-US" dirty="0"/>
              <a:t>２：１マルチプレクサは真理値表でかける </a:t>
            </a:r>
            <a:r>
              <a:rPr kumimoji="1" lang="en-US" altLang="ja-JP" dirty="0"/>
              <a:t>= </a:t>
            </a:r>
            <a:r>
              <a:rPr kumimoji="1" lang="ja-JP" altLang="en-US" dirty="0"/>
              <a:t>回路が作れる</a:t>
            </a:r>
            <a:endParaRPr kumimoji="1" lang="en-US" altLang="ja-JP" dirty="0"/>
          </a:p>
          <a:p>
            <a:pPr lvl="1"/>
            <a:r>
              <a:rPr kumimoji="1" lang="ja-JP" altLang="en-US" dirty="0"/>
              <a:t>多入力マルチプレクサは，カスケードすれば良い</a:t>
            </a:r>
          </a:p>
        </p:txBody>
      </p:sp>
      <mc:AlternateContent xmlns:mc="http://schemas.openxmlformats.org/markup-compatibility/2006" xmlns:a14="http://schemas.microsoft.com/office/drawing/2010/main">
        <mc:Choice Requires="a14">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615309"/>
            </p:xfrm>
            <a:graphic>
              <a:graphicData uri="http://schemas.openxmlformats.org/drawingml/2006/table">
                <a:tbl>
                  <a:tblPr/>
                  <a:tblGrid>
                    <a:gridCol w="345600"/>
                    <a:gridCol w="345600"/>
                    <a:gridCol w="345600"/>
                    <a:gridCol w="345600"/>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t="-3371" r="-303509" b="-576404"/>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100000" t="-3371" r="-203509" b="-576404"/>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200000" t="-3371" r="-103509" b="-576404"/>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00000" t="-3371" r="-3509" b="-576404"/>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bl>
              </a:graphicData>
            </a:graphic>
          </p:graphicFrame>
        </mc:Fallback>
      </mc:AlternateContent>
      <p:cxnSp>
        <p:nvCxnSpPr>
          <p:cNvPr id="5" name="直線コネクタ 4"/>
          <p:cNvCxnSpPr/>
          <p:nvPr/>
        </p:nvCxnSpPr>
        <p:spPr bwMode="auto">
          <a:xfrm>
            <a:off x="3761991"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3214790"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3221985"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3221985"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3671990"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bwMode="auto">
              <a:xfrm>
                <a:off x="3401987"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bwMode="auto">
              <a:xfrm>
                <a:off x="3401987" y="2078985"/>
                <a:ext cx="540006" cy="270003"/>
              </a:xfrm>
              <a:prstGeom prst="rect">
                <a:avLst/>
              </a:prstGeom>
              <a:blipFill rotWithShape="0">
                <a:blip r:embed="rId3"/>
                <a:stretch>
                  <a:fillRect/>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bwMode="auto">
              <a:xfrm>
                <a:off x="2771980"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bwMode="auto">
              <a:xfrm>
                <a:off x="2771980" y="2708992"/>
                <a:ext cx="540006" cy="270003"/>
              </a:xfrm>
              <a:prstGeom prst="rect">
                <a:avLst/>
              </a:prstGeom>
              <a:blipFill rotWithShape="0">
                <a:blip r:embed="rId4"/>
                <a:stretch>
                  <a:fillRect b="-24444"/>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bwMode="auto">
              <a:xfrm>
                <a:off x="2771980"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bwMode="auto">
              <a:xfrm>
                <a:off x="2771980" y="3248998"/>
                <a:ext cx="540006" cy="270003"/>
              </a:xfrm>
              <a:prstGeom prst="rect">
                <a:avLst/>
              </a:prstGeom>
              <a:blipFill rotWithShape="0">
                <a:blip r:embed="rId5"/>
                <a:stretch>
                  <a:fillRect b="-25000"/>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bwMode="auto">
              <a:xfrm>
                <a:off x="4121995"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bwMode="auto">
              <a:xfrm>
                <a:off x="4121995" y="2978995"/>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20" name="フローチャート: 手作業 19"/>
          <p:cNvSpPr/>
          <p:nvPr/>
        </p:nvSpPr>
        <p:spPr bwMode="auto">
          <a:xfrm rot="16200000">
            <a:off x="5554816" y="2356183"/>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1" name="直線矢印コネクタ 20"/>
          <p:cNvCxnSpPr/>
          <p:nvPr/>
        </p:nvCxnSpPr>
        <p:spPr bwMode="auto">
          <a:xfrm>
            <a:off x="5562011" y="2258987"/>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2" name="直線矢印コネクタ 21"/>
          <p:cNvCxnSpPr/>
          <p:nvPr/>
        </p:nvCxnSpPr>
        <p:spPr bwMode="auto">
          <a:xfrm>
            <a:off x="5562011" y="2798993"/>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3" name="直線コネクタ 22"/>
          <p:cNvCxnSpPr/>
          <p:nvPr/>
        </p:nvCxnSpPr>
        <p:spPr bwMode="auto">
          <a:xfrm>
            <a:off x="6012016" y="1988984"/>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フローチャート: 手作業 27"/>
          <p:cNvSpPr/>
          <p:nvPr/>
        </p:nvSpPr>
        <p:spPr bwMode="auto">
          <a:xfrm rot="16200000">
            <a:off x="5554816" y="3436195"/>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p:cNvCxnSpPr/>
          <p:nvPr/>
        </p:nvCxnSpPr>
        <p:spPr bwMode="auto">
          <a:xfrm>
            <a:off x="5562011" y="3338999"/>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0" name="直線矢印コネクタ 29"/>
          <p:cNvCxnSpPr/>
          <p:nvPr/>
        </p:nvCxnSpPr>
        <p:spPr bwMode="auto">
          <a:xfrm>
            <a:off x="5562011" y="3879005"/>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192018" y="3609002"/>
            <a:ext cx="270003" cy="0"/>
          </a:xfrm>
          <a:prstGeom prst="straightConnector1">
            <a:avLst/>
          </a:prstGeom>
          <a:noFill/>
          <a:ln w="9525" cap="flat" cmpd="sng" algn="ctr">
            <a:solidFill>
              <a:schemeClr val="tx1"/>
            </a:solidFill>
            <a:prstDash val="solid"/>
            <a:round/>
            <a:headEnd type="none" w="sm" len="sm"/>
            <a:tailEnd type="none"/>
          </a:ln>
          <a:effectLst/>
        </p:spPr>
      </p:cxnSp>
      <p:sp>
        <p:nvSpPr>
          <p:cNvPr id="33" name="フローチャート: 手作業 32"/>
          <p:cNvSpPr/>
          <p:nvPr/>
        </p:nvSpPr>
        <p:spPr bwMode="auto">
          <a:xfrm rot="16200000">
            <a:off x="6634828" y="2896189"/>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4" name="Freeform 10"/>
          <p:cNvSpPr>
            <a:spLocks/>
          </p:cNvSpPr>
          <p:nvPr/>
        </p:nvSpPr>
        <p:spPr bwMode="auto">
          <a:xfrm flipH="1" flipV="1">
            <a:off x="6192018" y="2528990"/>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Freeform 10"/>
          <p:cNvSpPr>
            <a:spLocks/>
          </p:cNvSpPr>
          <p:nvPr/>
        </p:nvSpPr>
        <p:spPr bwMode="auto">
          <a:xfrm flipH="1">
            <a:off x="6192018" y="3248998"/>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8" name="直線矢印コネクタ 37"/>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コネクタ 38"/>
          <p:cNvCxnSpPr/>
          <p:nvPr/>
        </p:nvCxnSpPr>
        <p:spPr bwMode="auto">
          <a:xfrm>
            <a:off x="6012016" y="3068996"/>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bwMode="auto">
          <a:xfrm>
            <a:off x="7092028" y="2528990"/>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p:nvPr/>
        </p:nvCxnSpPr>
        <p:spPr bwMode="auto">
          <a:xfrm>
            <a:off x="7272030" y="3068996"/>
            <a:ext cx="360004" cy="0"/>
          </a:xfrm>
          <a:prstGeom prst="straightConnector1">
            <a:avLst/>
          </a:prstGeom>
          <a:noFill/>
          <a:ln w="9525" cap="flat" cmpd="sng" algn="ctr">
            <a:solidFill>
              <a:schemeClr val="tx1"/>
            </a:solidFill>
            <a:prstDash val="solid"/>
            <a:round/>
            <a:headEnd type="none" w="sm" len="sm"/>
            <a:tailEnd type="none"/>
          </a:ln>
          <a:effectLst/>
        </p:spPr>
      </p:cxnSp>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選択信号を出すための論理関数</a:t>
            </a:r>
          </a:p>
        </p:txBody>
      </p:sp>
      <p:sp>
        <p:nvSpPr>
          <p:cNvPr id="3" name="テキスト プレースホルダー 2"/>
          <p:cNvSpPr>
            <a:spLocks noGrp="1"/>
          </p:cNvSpPr>
          <p:nvPr>
            <p:ph type="body" sz="quarter" idx="10"/>
          </p:nvPr>
        </p:nvSpPr>
        <p:spPr>
          <a:xfrm>
            <a:off x="71950" y="5859027"/>
            <a:ext cx="8820098" cy="720009"/>
          </a:xfrm>
        </p:spPr>
        <p:txBody>
          <a:bodyPr/>
          <a:lstStyle/>
          <a:p>
            <a:pPr lvl="1"/>
            <a:r>
              <a:rPr kumimoji="1" lang="ja-JP" altLang="en-US" dirty="0">
                <a:solidFill>
                  <a:schemeClr val="tx1">
                    <a:lumMod val="85000"/>
                    <a:lumOff val="15000"/>
                  </a:schemeClr>
                </a:solidFill>
              </a:rPr>
              <a:t>場合わけの制御は，そのまま真理値表にして回路を生成すればよい</a:t>
            </a:r>
            <a:endParaRPr kumimoji="1" lang="en-US" altLang="ja-JP" dirty="0">
              <a:solidFill>
                <a:schemeClr val="tx1">
                  <a:lumMod val="85000"/>
                  <a:lumOff val="15000"/>
                </a:schemeClr>
              </a:solidFill>
            </a:endParaRPr>
          </a:p>
          <a:p>
            <a:pPr lvl="2"/>
            <a:r>
              <a:rPr lang="en-US" altLang="ja-JP" dirty="0">
                <a:solidFill>
                  <a:schemeClr val="tx1">
                    <a:lumMod val="85000"/>
                    <a:lumOff val="15000"/>
                  </a:schemeClr>
                </a:solidFill>
              </a:rPr>
              <a:t>XOR </a:t>
            </a:r>
            <a:r>
              <a:rPr lang="ja-JP" altLang="en-US" dirty="0">
                <a:solidFill>
                  <a:schemeClr val="tx1">
                    <a:lumMod val="85000"/>
                    <a:lumOff val="15000"/>
                  </a:schemeClr>
                </a:solidFill>
              </a:rPr>
              <a:t>なら </a:t>
            </a:r>
            <a:r>
              <a:rPr lang="en-US" altLang="ja-JP" dirty="0">
                <a:solidFill>
                  <a:schemeClr val="tx1">
                    <a:lumMod val="85000"/>
                    <a:lumOff val="15000"/>
                  </a:schemeClr>
                </a:solidFill>
              </a:rPr>
              <a:t>00</a:t>
            </a:r>
            <a:r>
              <a:rPr lang="ja-JP" altLang="en-US" dirty="0" err="1">
                <a:solidFill>
                  <a:schemeClr val="tx1">
                    <a:lumMod val="85000"/>
                    <a:lumOff val="15000"/>
                  </a:schemeClr>
                </a:solidFill>
              </a:rPr>
              <a:t>，</a:t>
            </a:r>
            <a:r>
              <a:rPr lang="en-US" altLang="ja-JP" dirty="0">
                <a:solidFill>
                  <a:schemeClr val="tx1">
                    <a:lumMod val="85000"/>
                    <a:lumOff val="15000"/>
                  </a:schemeClr>
                </a:solidFill>
              </a:rPr>
              <a:t>OR </a:t>
            </a:r>
            <a:r>
              <a:rPr lang="ja-JP" altLang="en-US" dirty="0">
                <a:solidFill>
                  <a:schemeClr val="tx1">
                    <a:lumMod val="85000"/>
                    <a:lumOff val="15000"/>
                  </a:schemeClr>
                </a:solidFill>
              </a:rPr>
              <a:t>なら </a:t>
            </a:r>
            <a:r>
              <a:rPr lang="en-US" altLang="ja-JP" dirty="0">
                <a:solidFill>
                  <a:schemeClr val="tx1">
                    <a:lumMod val="85000"/>
                    <a:lumOff val="15000"/>
                  </a:schemeClr>
                </a:solidFill>
              </a:rPr>
              <a:t>01</a:t>
            </a:r>
            <a:r>
              <a:rPr lang="ja-JP" altLang="en-US" dirty="0" err="1">
                <a:solidFill>
                  <a:schemeClr val="tx1">
                    <a:lumMod val="85000"/>
                    <a:lumOff val="15000"/>
                  </a:schemeClr>
                </a:solidFill>
              </a:rPr>
              <a:t>，</a:t>
            </a:r>
            <a:r>
              <a:rPr lang="ja-JP" altLang="en-US" dirty="0">
                <a:solidFill>
                  <a:schemeClr val="tx1">
                    <a:lumMod val="85000"/>
                    <a:lumOff val="15000"/>
                  </a:schemeClr>
                </a:solidFill>
              </a:rPr>
              <a:t>その他は </a:t>
            </a:r>
            <a:r>
              <a:rPr lang="en-US" altLang="ja-JP" dirty="0">
                <a:solidFill>
                  <a:schemeClr val="tx1">
                    <a:lumMod val="85000"/>
                    <a:lumOff val="15000"/>
                  </a:schemeClr>
                </a:solidFill>
              </a:rPr>
              <a:t>10</a:t>
            </a:r>
            <a:endParaRPr kumimoji="1" lang="ja-JP" altLang="en-US" dirty="0">
              <a:solidFill>
                <a:schemeClr val="tx1">
                  <a:lumMod val="85000"/>
                  <a:lumOff val="15000"/>
                </a:schemeClr>
              </a:solidFill>
            </a:endParaRPr>
          </a:p>
        </p:txBody>
      </p:sp>
      <p:sp>
        <p:nvSpPr>
          <p:cNvPr id="19" name="正方形/長方形 18"/>
          <p:cNvSpPr/>
          <p:nvPr/>
        </p:nvSpPr>
        <p:spPr bwMode="auto">
          <a:xfrm>
            <a:off x="5562011" y="5139019"/>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5562011" y="4779015"/>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9" name="正方形/長方形 48"/>
          <p:cNvSpPr/>
          <p:nvPr/>
        </p:nvSpPr>
        <p:spPr bwMode="auto">
          <a:xfrm>
            <a:off x="5562011" y="3969006"/>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gridCol w="345600">
                      <a:extLst>
                        <a:ext uri="{9D8B030D-6E8A-4147-A177-3AD203B41FA5}">
                          <a16:colId xmlns:a16="http://schemas.microsoft.com/office/drawing/2014/main" val="20004"/>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ctrlPr>
                                  </m:sSubPr>
                                  <m:e>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e>
                                  <m:sub>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1</m:t>
                                    </m:r>
                                  </m:sub>
                                </m:sSub>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r>
                                  <a:rPr kumimoji="0" lang="en-US" altLang="ja-JP" sz="2000" b="0" i="1" u="none" strike="noStrike" cap="none" normalizeH="0" baseline="-25000" dirty="0" smtClean="0">
                                    <a:ln>
                                      <a:noFill/>
                                    </a:ln>
                                    <a:solidFill>
                                      <a:schemeClr val="accent5"/>
                                    </a:solidFill>
                                    <a:effectLst/>
                                    <a:latin typeface="Cambria Math" panose="02040503050406030204" pitchFamily="18" charset="0"/>
                                    <a:ea typeface="MeiryoKe_PGothic" pitchFamily="50" charset="-128"/>
                                  </a:rPr>
                                  <m:t>0</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8"/>
                      </a:ext>
                    </a:extLst>
                  </a:tr>
                </a:tbl>
              </a:graphicData>
            </a:graphic>
          </p:graphicFrame>
        </mc:Choice>
        <mc:Fallback xmlns="">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615309"/>
            </p:xfrm>
            <a:graphic>
              <a:graphicData uri="http://schemas.openxmlformats.org/drawingml/2006/table">
                <a:tbl>
                  <a:tblPr/>
                  <a:tblGrid>
                    <a:gridCol w="345600"/>
                    <a:gridCol w="345600"/>
                    <a:gridCol w="345600"/>
                    <a:gridCol w="345600"/>
                    <a:gridCol w="345600"/>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2</a:t>
                          </a:r>
                          <a:endPar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endParaRP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15789" t="-2247" r="-103509" b="-577528"/>
                          </a:stretch>
                        </a:blipFill>
                      </a:tcPr>
                    </a:tc>
                    <a:tc>
                      <a:txBody>
                        <a:bodyPr/>
                        <a:lstStyle/>
                        <a:p>
                          <a:endParaRPr lang="ja-JP"/>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415789" t="-2247" r="-3509" b="-577528"/>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bl>
              </a:graphicData>
            </a:graphic>
          </p:graphicFrame>
        </mc:Fallback>
      </mc:AlternateContent>
      <p:cxnSp>
        <p:nvCxnSpPr>
          <p:cNvPr id="67" name="直線矢印コネクタ 66"/>
          <p:cNvCxnSpPr/>
          <p:nvPr/>
        </p:nvCxnSpPr>
        <p:spPr bwMode="auto">
          <a:xfrm>
            <a:off x="1326196" y="3347961"/>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68" name="直線矢印コネクタ 67"/>
          <p:cNvCxnSpPr/>
          <p:nvPr/>
        </p:nvCxnSpPr>
        <p:spPr bwMode="auto">
          <a:xfrm flipV="1">
            <a:off x="1326196" y="3338999"/>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69" name="直線矢印コネクタ 68"/>
          <p:cNvCxnSpPr/>
          <p:nvPr/>
        </p:nvCxnSpPr>
        <p:spPr bwMode="auto">
          <a:xfrm flipV="1">
            <a:off x="1686200" y="3699003"/>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70" name="直線矢印コネクタ 69"/>
          <p:cNvCxnSpPr/>
          <p:nvPr/>
        </p:nvCxnSpPr>
        <p:spPr bwMode="auto">
          <a:xfrm>
            <a:off x="1686200" y="369900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1" name="直線矢印コネクタ 70"/>
          <p:cNvCxnSpPr/>
          <p:nvPr/>
        </p:nvCxnSpPr>
        <p:spPr bwMode="auto">
          <a:xfrm>
            <a:off x="1326196" y="4239009"/>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2" name="直線矢印コネクタ 71"/>
          <p:cNvCxnSpPr/>
          <p:nvPr/>
        </p:nvCxnSpPr>
        <p:spPr bwMode="auto">
          <a:xfrm>
            <a:off x="1686200" y="459901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3" name="直線矢印コネクタ 72"/>
          <p:cNvCxnSpPr/>
          <p:nvPr/>
        </p:nvCxnSpPr>
        <p:spPr bwMode="auto">
          <a:xfrm>
            <a:off x="1326196" y="5049018"/>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4" name="直線矢印コネクタ 73"/>
          <p:cNvCxnSpPr/>
          <p:nvPr/>
        </p:nvCxnSpPr>
        <p:spPr bwMode="auto">
          <a:xfrm>
            <a:off x="1686200" y="5409022"/>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75" name="Picture 7" descr="OR"/>
          <p:cNvPicPr>
            <a:picLocks noChangeAspect="1" noChangeArrowheads="1"/>
          </p:cNvPicPr>
          <p:nvPr/>
        </p:nvPicPr>
        <p:blipFill>
          <a:blip r:embed="rId3" cstate="print"/>
          <a:srcRect/>
          <a:stretch>
            <a:fillRect/>
          </a:stretch>
        </p:blipFill>
        <p:spPr bwMode="auto">
          <a:xfrm>
            <a:off x="2136205" y="4059007"/>
            <a:ext cx="1079500" cy="717550"/>
          </a:xfrm>
          <a:prstGeom prst="rect">
            <a:avLst/>
          </a:prstGeom>
          <a:noFill/>
        </p:spPr>
      </p:pic>
      <p:pic>
        <p:nvPicPr>
          <p:cNvPr id="76" name="Picture 6" descr="AND"/>
          <p:cNvPicPr>
            <a:picLocks noChangeAspect="1" noChangeArrowheads="1"/>
          </p:cNvPicPr>
          <p:nvPr/>
        </p:nvPicPr>
        <p:blipFill>
          <a:blip r:embed="rId4" cstate="print"/>
          <a:srcRect/>
          <a:stretch>
            <a:fillRect/>
          </a:stretch>
        </p:blipFill>
        <p:spPr bwMode="auto">
          <a:xfrm>
            <a:off x="2136205" y="4869016"/>
            <a:ext cx="1079500" cy="720725"/>
          </a:xfrm>
          <a:prstGeom prst="rect">
            <a:avLst/>
          </a:prstGeom>
          <a:noFill/>
        </p:spPr>
      </p:pic>
      <p:pic>
        <p:nvPicPr>
          <p:cNvPr id="77" name="Picture 18" descr="XOR"/>
          <p:cNvPicPr>
            <a:picLocks noChangeAspect="1" noChangeArrowheads="1"/>
          </p:cNvPicPr>
          <p:nvPr/>
        </p:nvPicPr>
        <p:blipFill>
          <a:blip r:embed="rId5" cstate="print"/>
          <a:srcRect/>
          <a:stretch>
            <a:fillRect/>
          </a:stretch>
        </p:blipFill>
        <p:spPr bwMode="auto">
          <a:xfrm>
            <a:off x="2136205" y="3158997"/>
            <a:ext cx="1079500" cy="717550"/>
          </a:xfrm>
          <a:prstGeom prst="rect">
            <a:avLst/>
          </a:prstGeom>
          <a:noFill/>
        </p:spPr>
      </p:pic>
      <p:cxnSp>
        <p:nvCxnSpPr>
          <p:cNvPr id="78" name="直線コネクタ 77"/>
          <p:cNvCxnSpPr/>
          <p:nvPr/>
        </p:nvCxnSpPr>
        <p:spPr bwMode="auto">
          <a:xfrm>
            <a:off x="786190" y="396900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bwMode="auto">
          <a:xfrm>
            <a:off x="786190" y="4509012"/>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bwMode="auto">
          <a:xfrm>
            <a:off x="3936225" y="4419011"/>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1" name="Freeform 10"/>
          <p:cNvSpPr>
            <a:spLocks/>
          </p:cNvSpPr>
          <p:nvPr/>
        </p:nvSpPr>
        <p:spPr bwMode="auto">
          <a:xfrm flipH="1" flipV="1">
            <a:off x="2946214" y="3519000"/>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2" name="直線矢印コネクタ 81"/>
          <p:cNvCxnSpPr/>
          <p:nvPr/>
        </p:nvCxnSpPr>
        <p:spPr bwMode="auto">
          <a:xfrm>
            <a:off x="2946214" y="4419011"/>
            <a:ext cx="720008" cy="0"/>
          </a:xfrm>
          <a:prstGeom prst="straightConnector1">
            <a:avLst/>
          </a:prstGeom>
          <a:noFill/>
          <a:ln w="9525" cap="flat" cmpd="sng" algn="ctr">
            <a:solidFill>
              <a:schemeClr val="tx1"/>
            </a:solidFill>
            <a:prstDash val="solid"/>
            <a:round/>
            <a:headEnd type="none" w="sm" len="sm"/>
            <a:tailEnd type="none"/>
          </a:ln>
          <a:effectLst/>
        </p:spPr>
      </p:cxnSp>
      <p:sp>
        <p:nvSpPr>
          <p:cNvPr id="83" name="Freeform 10"/>
          <p:cNvSpPr>
            <a:spLocks/>
          </p:cNvSpPr>
          <p:nvPr/>
        </p:nvSpPr>
        <p:spPr bwMode="auto">
          <a:xfrm flipH="1">
            <a:off x="2946214" y="4599013"/>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4" name="直線矢印コネクタ 83"/>
          <p:cNvCxnSpPr/>
          <p:nvPr/>
        </p:nvCxnSpPr>
        <p:spPr bwMode="auto">
          <a:xfrm>
            <a:off x="3306218" y="4239009"/>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85" name="直線矢印コネクタ 84"/>
          <p:cNvCxnSpPr/>
          <p:nvPr/>
        </p:nvCxnSpPr>
        <p:spPr bwMode="auto">
          <a:xfrm>
            <a:off x="3306218" y="4599013"/>
            <a:ext cx="360004" cy="0"/>
          </a:xfrm>
          <a:prstGeom prst="straightConnector1">
            <a:avLst/>
          </a:prstGeom>
          <a:noFill/>
          <a:ln w="9525" cap="flat" cmpd="sng" algn="ctr">
            <a:solidFill>
              <a:schemeClr val="tx1"/>
            </a:solidFill>
            <a:prstDash val="solid"/>
            <a:round/>
            <a:headEnd type="none" w="sm" len="sm"/>
            <a:tailEnd type="none"/>
          </a:ln>
          <a:effectLst/>
        </p:spPr>
      </p:cxnSp>
      <p:sp>
        <p:nvSpPr>
          <p:cNvPr id="86" name="フローチャート: 手作業 85"/>
          <p:cNvSpPr/>
          <p:nvPr/>
        </p:nvSpPr>
        <p:spPr bwMode="auto">
          <a:xfrm rot="16200000">
            <a:off x="3389024" y="4246204"/>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87" name="正方形/長方形 86"/>
          <p:cNvSpPr/>
          <p:nvPr/>
        </p:nvSpPr>
        <p:spPr bwMode="auto">
          <a:xfrm>
            <a:off x="2856213" y="495901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2856213" y="414900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9" name="正方形/長方形 88"/>
          <p:cNvSpPr/>
          <p:nvPr/>
        </p:nvSpPr>
        <p:spPr bwMode="auto">
          <a:xfrm>
            <a:off x="2856213"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90" name="正方形/長方形 89"/>
              <p:cNvSpPr/>
              <p:nvPr/>
            </p:nvSpPr>
            <p:spPr bwMode="auto">
              <a:xfrm>
                <a:off x="3756223"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accent5"/>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accent5"/>
                  </a:solidFill>
                  <a:latin typeface="Consolas" panose="020B0609020204030204" pitchFamily="49" charset="0"/>
                  <a:ea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bwMode="auto">
              <a:xfrm>
                <a:off x="3756223" y="3789004"/>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91" name="正方形/長方形 90"/>
          <p:cNvSpPr/>
          <p:nvPr/>
        </p:nvSpPr>
        <p:spPr bwMode="auto">
          <a:xfrm>
            <a:off x="3666222" y="3158997"/>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2" name="直線コネクタ 91"/>
          <p:cNvCxnSpPr/>
          <p:nvPr/>
        </p:nvCxnSpPr>
        <p:spPr bwMode="auto">
          <a:xfrm>
            <a:off x="3846224" y="2888994"/>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3" name="直線コネクタ 92"/>
          <p:cNvCxnSpPr>
            <a:stCxn id="91" idx="2"/>
          </p:cNvCxnSpPr>
          <p:nvPr/>
        </p:nvCxnSpPr>
        <p:spPr bwMode="auto">
          <a:xfrm>
            <a:off x="3846224" y="3699003"/>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4" name="正方形/長方形 93"/>
          <p:cNvSpPr/>
          <p:nvPr/>
        </p:nvSpPr>
        <p:spPr bwMode="auto">
          <a:xfrm>
            <a:off x="3491988" y="2618991"/>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fontAlgn="base"/>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r>
              <a:rPr kumimoji="1" lang="en-US" altLang="ja-JP" sz="20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2000" i="1" dirty="0"/>
              <a:t>i</a:t>
            </a:r>
            <a:r>
              <a:rPr lang="en-US" altLang="ja-JP" sz="2000" i="1" baseline="-25000" dirty="0"/>
              <a:t>2 </a:t>
            </a:r>
            <a:r>
              <a:rPr lang="en-US" altLang="ja-JP" sz="2000" i="1" dirty="0"/>
              <a:t>i</a:t>
            </a:r>
            <a:r>
              <a:rPr lang="en-US" altLang="ja-JP" sz="2000" i="1" baseline="-25000" dirty="0"/>
              <a:t>1 </a:t>
            </a:r>
            <a:r>
              <a:rPr lang="en-US" altLang="ja-JP" sz="2000" i="1" dirty="0"/>
              <a:t>i</a:t>
            </a:r>
            <a:r>
              <a:rPr lang="en-US" altLang="ja-JP" sz="2000" i="1" baseline="-25000" dirty="0"/>
              <a:t>0</a:t>
            </a:r>
            <a:endParaRPr lang="ja-JP" altLang="ja-JP" sz="2000" dirty="0"/>
          </a:p>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6" name="正方形/長方形 95"/>
          <p:cNvSpPr/>
          <p:nvPr/>
        </p:nvSpPr>
        <p:spPr bwMode="auto">
          <a:xfrm>
            <a:off x="4031994" y="333899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
        <p:nvSpPr>
          <p:cNvPr id="98" name="正方形/長方形 97"/>
          <p:cNvSpPr/>
          <p:nvPr/>
        </p:nvSpPr>
        <p:spPr bwMode="auto">
          <a:xfrm>
            <a:off x="1151962" y="1088974"/>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9" name="正方形/長方形 98"/>
          <p:cNvSpPr/>
          <p:nvPr/>
        </p:nvSpPr>
        <p:spPr bwMode="auto">
          <a:xfrm>
            <a:off x="6282019" y="1358977"/>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8019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回路の生成のまとめ</a:t>
            </a:r>
          </a:p>
        </p:txBody>
      </p:sp>
      <p:sp>
        <p:nvSpPr>
          <p:cNvPr id="3" name="テキスト プレースホルダー 2"/>
          <p:cNvSpPr>
            <a:spLocks noGrp="1"/>
          </p:cNvSpPr>
          <p:nvPr>
            <p:ph type="body" sz="quarter" idx="10"/>
          </p:nvPr>
        </p:nvSpPr>
        <p:spPr>
          <a:xfrm>
            <a:off x="521955" y="4599013"/>
            <a:ext cx="8280092" cy="899703"/>
          </a:xfrm>
        </p:spPr>
        <p:txBody>
          <a:bodyPr/>
          <a:lstStyle/>
          <a:p>
            <a:r>
              <a:rPr kumimoji="1" lang="ja-JP" altLang="en-US" dirty="0"/>
              <a:t>結局この手の，「条件に応じて異なる演算を出力する回路」は，</a:t>
            </a:r>
            <a:endParaRPr kumimoji="1" lang="en-US" altLang="ja-JP" dirty="0"/>
          </a:p>
          <a:p>
            <a:pPr lvl="1"/>
            <a:r>
              <a:rPr lang="ja-JP" altLang="en-US" dirty="0"/>
              <a:t>各場合ごとの回路を用意して並列に配置</a:t>
            </a:r>
            <a:endParaRPr lang="en-US" altLang="ja-JP" dirty="0"/>
          </a:p>
          <a:p>
            <a:pPr lvl="1"/>
            <a:r>
              <a:rPr lang="ja-JP" altLang="en-US" dirty="0"/>
              <a:t>制御に従ってマルチプレクサで出力を選択</a:t>
            </a:r>
            <a:endParaRPr lang="en-US" altLang="ja-JP" dirty="0"/>
          </a:p>
          <a:p>
            <a:pPr lvl="1"/>
            <a:r>
              <a:rPr lang="ja-JP" altLang="en-US" dirty="0"/>
              <a:t>･･･というように分解すれば，</a:t>
            </a:r>
            <a:r>
              <a:rPr lang="en-US" altLang="ja-JP" dirty="0"/>
              <a:t>AND/OR/NOT </a:t>
            </a:r>
            <a:r>
              <a:rPr lang="ja-JP" altLang="en-US" dirty="0"/>
              <a:t>回路に落とし込める</a:t>
            </a:r>
            <a:endParaRPr kumimoji="1" lang="ja-JP" altLang="en-US" dirty="0"/>
          </a:p>
        </p:txBody>
      </p:sp>
      <p:sp>
        <p:nvSpPr>
          <p:cNvPr id="5" name="フローチャート: 手作業 4"/>
          <p:cNvSpPr/>
          <p:nvPr/>
        </p:nvSpPr>
        <p:spPr bwMode="auto">
          <a:xfrm rot="16200000">
            <a:off x="5644817" y="2626186"/>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52899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06899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79899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1898983"/>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25898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448978"/>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628980"/>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7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回路の生成のまとめ</a:t>
            </a:r>
            <a:endParaRPr kumimoji="1" lang="ja-JP" altLang="en-US" dirty="0"/>
          </a:p>
        </p:txBody>
      </p:sp>
      <p:sp>
        <p:nvSpPr>
          <p:cNvPr id="3" name="テキスト プレースホルダー 2"/>
          <p:cNvSpPr>
            <a:spLocks noGrp="1"/>
          </p:cNvSpPr>
          <p:nvPr>
            <p:ph type="body" sz="quarter" idx="10"/>
          </p:nvPr>
        </p:nvSpPr>
        <p:spPr>
          <a:xfrm>
            <a:off x="521955" y="4599013"/>
            <a:ext cx="8280092" cy="899703"/>
          </a:xfrm>
        </p:spPr>
        <p:txBody>
          <a:bodyPr/>
          <a:lstStyle/>
          <a:p>
            <a:r>
              <a:rPr lang="en-US" altLang="ja-JP" dirty="0"/>
              <a:t>code, rs1, rs2 </a:t>
            </a:r>
            <a:r>
              <a:rPr lang="ja-JP" altLang="en-US" dirty="0"/>
              <a:t>を全て含む真理値表を作れば，そこから直接回路に</a:t>
            </a:r>
            <a:br>
              <a:rPr lang="en-US" altLang="ja-JP" dirty="0"/>
            </a:br>
            <a:r>
              <a:rPr lang="ja-JP" altLang="en-US" dirty="0"/>
              <a:t>落とし込むことも原理的にはできる</a:t>
            </a:r>
            <a:endParaRPr lang="en-US" altLang="ja-JP" dirty="0"/>
          </a:p>
          <a:p>
            <a:pPr lvl="1"/>
            <a:r>
              <a:rPr kumimoji="1" lang="ja-JP" altLang="en-US" dirty="0"/>
              <a:t>表が大きくなりすぎて </a:t>
            </a:r>
            <a:r>
              <a:rPr kumimoji="1" lang="en-US" altLang="ja-JP" dirty="0"/>
              <a:t>(2 </a:t>
            </a:r>
            <a:r>
              <a:rPr kumimoji="1" lang="ja-JP" altLang="en-US" dirty="0"/>
              <a:t>の </a:t>
            </a:r>
            <a:r>
              <a:rPr kumimoji="1" lang="en-US" altLang="ja-JP" dirty="0"/>
              <a:t>3+32+32</a:t>
            </a:r>
            <a:r>
              <a:rPr kumimoji="1" lang="ja-JP" altLang="en-US" dirty="0"/>
              <a:t>乗</a:t>
            </a:r>
            <a:r>
              <a:rPr kumimoji="1" lang="en-US" altLang="ja-JP" dirty="0"/>
              <a:t>)</a:t>
            </a:r>
            <a:r>
              <a:rPr kumimoji="1" lang="ja-JP" altLang="en-US" dirty="0" err="1"/>
              <a:t>，</a:t>
            </a:r>
            <a:r>
              <a:rPr kumimoji="1" lang="ja-JP" altLang="en-US" dirty="0"/>
              <a:t>現実的には無理</a:t>
            </a:r>
            <a:endParaRPr kumimoji="1" lang="en-US" altLang="ja-JP" dirty="0"/>
          </a:p>
          <a:p>
            <a:pPr lvl="1"/>
            <a:r>
              <a:rPr kumimoji="1" lang="ja-JP" altLang="en-US" dirty="0"/>
              <a:t>もっと効率の良い表現方法で表現（後述）</a:t>
            </a:r>
            <a:endParaRPr kumimoji="1" lang="en-US" altLang="ja-JP" dirty="0"/>
          </a:p>
        </p:txBody>
      </p:sp>
      <p:sp>
        <p:nvSpPr>
          <p:cNvPr id="5" name="フローチャート: 手作業 4"/>
          <p:cNvSpPr/>
          <p:nvPr/>
        </p:nvSpPr>
        <p:spPr bwMode="auto">
          <a:xfrm rot="16200000">
            <a:off x="5644817" y="2791798"/>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694602"/>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234608"/>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96460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2064595"/>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42459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96460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614590"/>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79459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847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solidFill>
                  <a:schemeClr val="accent5"/>
                </a:solidFill>
              </a:rPr>
              <a:t>順序回路</a:t>
            </a:r>
            <a:endParaRPr kumimoji="1" lang="en-US" altLang="ja-JP" dirty="0">
              <a:solidFill>
                <a:schemeClr val="accent5"/>
              </a:solidFill>
            </a:endParaRPr>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67</a:t>
            </a:fld>
            <a:endParaRPr kumimoji="1" lang="ja-JP" altLang="en-US"/>
          </a:p>
        </p:txBody>
      </p:sp>
    </p:spTree>
    <p:extLst>
      <p:ext uri="{BB962C8B-B14F-4D97-AF65-F5344CB8AC3E}">
        <p14:creationId xmlns:p14="http://schemas.microsoft.com/office/powerpoint/2010/main" val="367048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a:t>
            </a:r>
          </a:p>
        </p:txBody>
      </p:sp>
      <p:sp>
        <p:nvSpPr>
          <p:cNvPr id="3" name="テキスト プレースホルダー 2"/>
          <p:cNvSpPr>
            <a:spLocks noGrp="1"/>
          </p:cNvSpPr>
          <p:nvPr>
            <p:ph type="body" sz="quarter" idx="10"/>
          </p:nvPr>
        </p:nvSpPr>
        <p:spPr>
          <a:xfrm>
            <a:off x="611956" y="4239009"/>
            <a:ext cx="8280092" cy="2069716"/>
          </a:xfrm>
        </p:spPr>
        <p:txBody>
          <a:bodyPr/>
          <a:lstStyle/>
          <a:p>
            <a:r>
              <a:rPr lang="ja-JP" altLang="en-US" dirty="0"/>
              <a:t>出力が，過去の入力（の履歴）にも依存する論理回路</a:t>
            </a:r>
          </a:p>
          <a:p>
            <a:pPr lvl="1"/>
            <a:r>
              <a:rPr kumimoji="1" lang="ja-JP" altLang="en-US" dirty="0"/>
              <a:t>記憶素子と，組み合わせ回路から成る</a:t>
            </a:r>
          </a:p>
        </p:txBody>
      </p:sp>
      <p:sp>
        <p:nvSpPr>
          <p:cNvPr id="4" name="Rectangle 3"/>
          <p:cNvSpPr>
            <a:spLocks noChangeArrowheads="1"/>
          </p:cNvSpPr>
          <p:nvPr/>
        </p:nvSpPr>
        <p:spPr bwMode="auto">
          <a:xfrm>
            <a:off x="3851992" y="1627905"/>
            <a:ext cx="1439862" cy="7191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組み合わせ</a:t>
            </a:r>
          </a:p>
          <a:p>
            <a:r>
              <a:rPr lang="ja-JP" altLang="en-US" dirty="0">
                <a:solidFill>
                  <a:schemeClr val="tx1"/>
                </a:solidFill>
                <a:latin typeface="メイリオ" pitchFamily="50" charset="-128"/>
                <a:ea typeface="メイリオ" pitchFamily="50" charset="-128"/>
              </a:rPr>
              <a:t>回路</a:t>
            </a:r>
          </a:p>
        </p:txBody>
      </p:sp>
      <p:sp>
        <p:nvSpPr>
          <p:cNvPr id="5" name="Rectangle 4"/>
          <p:cNvSpPr>
            <a:spLocks noChangeArrowheads="1"/>
          </p:cNvSpPr>
          <p:nvPr/>
        </p:nvSpPr>
        <p:spPr bwMode="auto">
          <a:xfrm>
            <a:off x="3851992" y="2708992"/>
            <a:ext cx="1439862" cy="71913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記憶素子</a:t>
            </a:r>
          </a:p>
        </p:txBody>
      </p:sp>
      <p:sp>
        <p:nvSpPr>
          <p:cNvPr id="6" name="Line 5"/>
          <p:cNvSpPr>
            <a:spLocks noChangeShapeType="1"/>
          </p:cNvSpPr>
          <p:nvPr/>
        </p:nvSpPr>
        <p:spPr bwMode="auto">
          <a:xfrm>
            <a:off x="3312242" y="1807292"/>
            <a:ext cx="539750"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7" name="Line 6"/>
          <p:cNvSpPr>
            <a:spLocks noChangeShapeType="1"/>
          </p:cNvSpPr>
          <p:nvPr/>
        </p:nvSpPr>
        <p:spPr bwMode="auto">
          <a:xfrm>
            <a:off x="5291854" y="1807292"/>
            <a:ext cx="541338"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8" name="Rectangle 7"/>
          <p:cNvSpPr>
            <a:spLocks noChangeArrowheads="1"/>
          </p:cNvSpPr>
          <p:nvPr/>
        </p:nvSpPr>
        <p:spPr bwMode="auto">
          <a:xfrm>
            <a:off x="2585160"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a:latin typeface="メイリオ" pitchFamily="50" charset="-128"/>
                <a:ea typeface="メイリオ" pitchFamily="50" charset="-128"/>
              </a:rPr>
              <a:t>入力</a:t>
            </a:r>
          </a:p>
        </p:txBody>
      </p:sp>
      <p:sp>
        <p:nvSpPr>
          <p:cNvPr id="9" name="Rectangle 8"/>
          <p:cNvSpPr>
            <a:spLocks noChangeArrowheads="1"/>
          </p:cNvSpPr>
          <p:nvPr/>
        </p:nvSpPr>
        <p:spPr bwMode="auto">
          <a:xfrm>
            <a:off x="5842728"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出力</a:t>
            </a:r>
          </a:p>
        </p:txBody>
      </p:sp>
      <p:sp>
        <p:nvSpPr>
          <p:cNvPr id="10" name="Freeform 19"/>
          <p:cNvSpPr>
            <a:spLocks/>
          </p:cNvSpPr>
          <p:nvPr/>
        </p:nvSpPr>
        <p:spPr bwMode="auto">
          <a:xfrm>
            <a:off x="5291854"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1" name="Freeform 20"/>
          <p:cNvSpPr>
            <a:spLocks/>
          </p:cNvSpPr>
          <p:nvPr/>
        </p:nvSpPr>
        <p:spPr bwMode="auto">
          <a:xfrm flipH="1" flipV="1">
            <a:off x="3491629"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2" name="Rectangle 7"/>
          <p:cNvSpPr>
            <a:spLocks noChangeArrowheads="1"/>
          </p:cNvSpPr>
          <p:nvPr/>
        </p:nvSpPr>
        <p:spPr bwMode="auto">
          <a:xfrm>
            <a:off x="2585160"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現状態</a:t>
            </a:r>
          </a:p>
        </p:txBody>
      </p:sp>
      <p:sp>
        <p:nvSpPr>
          <p:cNvPr id="13" name="Rectangle 8"/>
          <p:cNvSpPr>
            <a:spLocks noChangeArrowheads="1"/>
          </p:cNvSpPr>
          <p:nvPr/>
        </p:nvSpPr>
        <p:spPr bwMode="auto">
          <a:xfrm>
            <a:off x="5826835"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次状態</a:t>
            </a:r>
          </a:p>
        </p:txBody>
      </p:sp>
    </p:spTree>
    <p:extLst>
      <p:ext uri="{BB962C8B-B14F-4D97-AF65-F5344CB8AC3E}">
        <p14:creationId xmlns:p14="http://schemas.microsoft.com/office/powerpoint/2010/main" val="106879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 </a:t>
            </a:r>
            <a:r>
              <a:rPr kumimoji="1" lang="en-US" altLang="ja-JP" dirty="0"/>
              <a:t>PC </a:t>
            </a:r>
            <a:r>
              <a:rPr kumimoji="1" lang="ja-JP" altLang="en-US" dirty="0"/>
              <a:t>部分</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毎サイクル </a:t>
            </a:r>
            <a:r>
              <a:rPr kumimoji="1" lang="en-US" altLang="ja-JP" dirty="0"/>
              <a:t>PC </a:t>
            </a:r>
            <a:r>
              <a:rPr kumimoji="1" lang="ja-JP" altLang="en-US" dirty="0"/>
              <a:t>が加算される部分は，典型的な順序回路</a:t>
            </a:r>
            <a:endParaRPr kumimoji="1" lang="en-US" altLang="ja-JP" dirty="0"/>
          </a:p>
        </p:txBody>
      </p:sp>
      <p:sp>
        <p:nvSpPr>
          <p:cNvPr id="4" name="正方形/長方形 3"/>
          <p:cNvSpPr/>
          <p:nvPr/>
        </p:nvSpPr>
        <p:spPr bwMode="auto">
          <a:xfrm>
            <a:off x="3311986" y="3429000"/>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5" name="直線矢印コネクタ 4"/>
          <p:cNvCxnSpPr/>
          <p:nvPr/>
        </p:nvCxnSpPr>
        <p:spPr bwMode="auto">
          <a:xfrm>
            <a:off x="3671990" y="3789004"/>
            <a:ext cx="1890021" cy="0"/>
          </a:xfrm>
          <a:prstGeom prst="straightConnector1">
            <a:avLst/>
          </a:prstGeom>
          <a:noFill/>
          <a:ln w="9525" cap="flat" cmpd="sng" algn="ctr">
            <a:solidFill>
              <a:schemeClr val="tx1"/>
            </a:solidFill>
            <a:prstDash val="solid"/>
            <a:round/>
            <a:headEnd type="none" w="med" len="med"/>
            <a:tailEnd type="triangle"/>
          </a:ln>
          <a:effectLst/>
        </p:spPr>
      </p:cxnSp>
      <p:sp>
        <p:nvSpPr>
          <p:cNvPr id="6" name="Freeform 10"/>
          <p:cNvSpPr>
            <a:spLocks/>
          </p:cNvSpPr>
          <p:nvPr/>
        </p:nvSpPr>
        <p:spPr bwMode="auto">
          <a:xfrm flipV="1">
            <a:off x="3851992" y="2618988"/>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 name="フリーフォーム 6"/>
          <p:cNvSpPr>
            <a:spLocks noChangeArrowheads="1"/>
          </p:cNvSpPr>
          <p:nvPr/>
        </p:nvSpPr>
        <p:spPr bwMode="auto">
          <a:xfrm rot="-5400000">
            <a:off x="4121994" y="2168986"/>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8" name="直線矢印コネクタ 7"/>
          <p:cNvCxnSpPr/>
          <p:nvPr/>
        </p:nvCxnSpPr>
        <p:spPr bwMode="auto">
          <a:xfrm>
            <a:off x="3941992" y="2078985"/>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9" name="正方形/長方形 8"/>
          <p:cNvSpPr/>
          <p:nvPr/>
        </p:nvSpPr>
        <p:spPr bwMode="auto">
          <a:xfrm>
            <a:off x="3581989" y="189898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a:off x="3131984" y="1628980"/>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Freeform 10"/>
          <p:cNvSpPr>
            <a:spLocks/>
          </p:cNvSpPr>
          <p:nvPr/>
        </p:nvSpPr>
        <p:spPr bwMode="auto">
          <a:xfrm rot="16200000">
            <a:off x="4572001" y="1808981"/>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2" name="直線矢印コネクタ 11"/>
          <p:cNvCxnSpPr/>
          <p:nvPr/>
        </p:nvCxnSpPr>
        <p:spPr bwMode="auto">
          <a:xfrm>
            <a:off x="3131984" y="1628980"/>
            <a:ext cx="1980022" cy="0"/>
          </a:xfrm>
          <a:prstGeom prst="straightConnector1">
            <a:avLst/>
          </a:prstGeom>
          <a:noFill/>
          <a:ln w="9525" cap="flat" cmpd="sng" algn="ctr">
            <a:solidFill>
              <a:schemeClr val="tx1"/>
            </a:solidFill>
            <a:prstDash val="solid"/>
            <a:round/>
            <a:headEnd type="none" w="sm" len="sm"/>
            <a:tailEnd type="none"/>
          </a:ln>
          <a:effectLst/>
        </p:spPr>
      </p:cxnSp>
      <p:sp>
        <p:nvSpPr>
          <p:cNvPr id="13" name="正方形/長方形 12"/>
          <p:cNvSpPr/>
          <p:nvPr/>
        </p:nvSpPr>
        <p:spPr bwMode="auto">
          <a:xfrm>
            <a:off x="5652012"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dirty="0">
                <a:latin typeface="メイリオ" panose="020B0604030504040204" pitchFamily="50" charset="-128"/>
                <a:ea typeface="メイリオ" panose="020B0604030504040204" pitchFamily="50" charset="-128"/>
              </a:rPr>
              <a:t>命令のアドレス</a:t>
            </a:r>
          </a:p>
        </p:txBody>
      </p:sp>
    </p:spTree>
    <p:extLst>
      <p:ext uri="{BB962C8B-B14F-4D97-AF65-F5344CB8AC3E}">
        <p14:creationId xmlns:p14="http://schemas.microsoft.com/office/powerpoint/2010/main" val="39903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キャッシュとレジスタを一元化することは出来ないのでしょうか</a:t>
            </a:r>
            <a:endParaRPr kumimoji="1" lang="en-US" altLang="ja-JP" dirty="0"/>
          </a:p>
          <a:p>
            <a:r>
              <a:rPr kumimoji="1" lang="ja-JP" altLang="en-US" dirty="0"/>
              <a:t>レジスタとキャッシュメモリは何が違うのでしょうか</a:t>
            </a:r>
          </a:p>
          <a:p>
            <a:endParaRPr kumimoji="1" lang="ja-JP" altLang="en-US" dirty="0"/>
          </a:p>
        </p:txBody>
      </p:sp>
    </p:spTree>
    <p:extLst>
      <p:ext uri="{BB962C8B-B14F-4D97-AF65-F5344CB8AC3E}">
        <p14:creationId xmlns:p14="http://schemas.microsoft.com/office/powerpoint/2010/main" val="1789133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txBox="1">
            <a:spLocks noChangeArrowheads="1"/>
          </p:cNvSpPr>
          <p:nvPr/>
        </p:nvSpPr>
        <p:spPr>
          <a:xfrm>
            <a:off x="611956" y="1268712"/>
            <a:ext cx="8281219" cy="5491162"/>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kern="0" dirty="0"/>
              <a:t>入出力端子</a:t>
            </a:r>
            <a:endParaRPr lang="en-US" altLang="ja-JP" sz="1800" kern="0" dirty="0"/>
          </a:p>
          <a:p>
            <a:pPr lvl="1"/>
            <a:r>
              <a:rPr lang="ja-JP" altLang="en-US" sz="1800" kern="0" dirty="0"/>
              <a:t>データ入力</a:t>
            </a:r>
            <a:r>
              <a:rPr lang="en-US" altLang="ja-JP" sz="1800" kern="0" dirty="0"/>
              <a:t>	  </a:t>
            </a:r>
            <a:r>
              <a:rPr lang="ja-JP" altLang="en-US" sz="1800" kern="0" dirty="0"/>
              <a:t>： </a:t>
            </a:r>
            <a:r>
              <a:rPr lang="en-US" altLang="ja-JP" sz="1800" i="1" kern="0" dirty="0"/>
              <a:t>d</a:t>
            </a:r>
          </a:p>
          <a:p>
            <a:pPr lvl="1"/>
            <a:r>
              <a:rPr lang="ja-JP" altLang="en-US" sz="1800" kern="0" dirty="0"/>
              <a:t>データ出力</a:t>
            </a:r>
            <a:r>
              <a:rPr lang="en-US" altLang="ja-JP" sz="1800" kern="0" dirty="0"/>
              <a:t>	  </a:t>
            </a:r>
            <a:r>
              <a:rPr lang="ja-JP" altLang="en-US" sz="1800" kern="0" dirty="0"/>
              <a:t>： </a:t>
            </a:r>
            <a:r>
              <a:rPr lang="en-US" altLang="ja-JP" sz="1800" i="1" kern="0" dirty="0"/>
              <a:t>q</a:t>
            </a:r>
          </a:p>
          <a:p>
            <a:pPr lvl="1"/>
            <a:r>
              <a:rPr lang="ja-JP" altLang="en-US" sz="1800" kern="0" dirty="0"/>
              <a:t>クロック入力： </a:t>
            </a:r>
            <a:r>
              <a:rPr lang="en-US" altLang="ja-JP" sz="1800" i="1" kern="0" dirty="0" err="1"/>
              <a:t>clk</a:t>
            </a:r>
            <a:endParaRPr lang="en-US" altLang="ja-JP" sz="1800" kern="0" dirty="0"/>
          </a:p>
          <a:p>
            <a:r>
              <a:rPr lang="ja-JP" altLang="en-US" sz="1800" kern="0" dirty="0"/>
              <a:t>働き：</a:t>
            </a:r>
            <a:endParaRPr lang="en-US" altLang="ja-JP" sz="1800" kern="0" dirty="0"/>
          </a:p>
          <a:p>
            <a:pPr lvl="1"/>
            <a:r>
              <a:rPr lang="ja-JP" altLang="en-US" sz="1800" kern="0" dirty="0"/>
              <a:t>クロックの立ち上がりのたびに，</a:t>
            </a:r>
            <a:r>
              <a:rPr lang="en-US" altLang="ja-JP" sz="1800" i="1" kern="0" dirty="0"/>
              <a:t>d</a:t>
            </a:r>
            <a:r>
              <a:rPr lang="ja-JP" altLang="en-US" sz="1800" kern="0" dirty="0"/>
              <a:t> の値がサンプリングされる</a:t>
            </a:r>
            <a:endParaRPr lang="en-US" altLang="ja-JP" sz="1800" kern="0" dirty="0"/>
          </a:p>
          <a:p>
            <a:pPr lvl="1"/>
            <a:r>
              <a:rPr lang="ja-JP" altLang="en-US" sz="1800" kern="0" dirty="0"/>
              <a:t>その値が次のサイクルの間 </a:t>
            </a:r>
            <a:r>
              <a:rPr lang="en-US" altLang="ja-JP" sz="1800" i="1" kern="0" dirty="0"/>
              <a:t>q</a:t>
            </a:r>
            <a:r>
              <a:rPr lang="ja-JP" altLang="en-US" sz="1800" kern="0" dirty="0"/>
              <a:t> から出力される</a:t>
            </a:r>
            <a:endParaRPr lang="en-US" altLang="ja-JP" sz="1800" kern="0" dirty="0"/>
          </a:p>
        </p:txBody>
      </p:sp>
      <p:sp>
        <p:nvSpPr>
          <p:cNvPr id="2" name="タイトル 1"/>
          <p:cNvSpPr>
            <a:spLocks noGrp="1"/>
          </p:cNvSpPr>
          <p:nvPr>
            <p:ph type="title"/>
          </p:nvPr>
        </p:nvSpPr>
        <p:spPr/>
        <p:txBody>
          <a:bodyPr/>
          <a:lstStyle/>
          <a:p>
            <a:r>
              <a:rPr kumimoji="1" lang="ja-JP" altLang="en-US"/>
              <a:t>記憶素子の例：</a:t>
            </a:r>
            <a:r>
              <a:rPr kumimoji="1" lang="en-US" altLang="ja-JP"/>
              <a:t>D-FF</a:t>
            </a:r>
            <a:r>
              <a:rPr kumimoji="1" lang="ja-JP" altLang="en-US"/>
              <a:t>（</a:t>
            </a:r>
            <a:r>
              <a:rPr kumimoji="1" lang="en-US" altLang="ja-JP"/>
              <a:t>Flip Flop</a:t>
            </a:r>
            <a:r>
              <a:rPr kumimoji="1" lang="ja-JP" altLang="en-US"/>
              <a:t>）</a:t>
            </a:r>
            <a:endParaRPr kumimoji="1" lang="ja-JP" altLang="en-US" dirty="0"/>
          </a:p>
        </p:txBody>
      </p:sp>
      <p:grpSp>
        <p:nvGrpSpPr>
          <p:cNvPr id="13" name="グループ化 12"/>
          <p:cNvGrpSpPr/>
          <p:nvPr/>
        </p:nvGrpSpPr>
        <p:grpSpPr>
          <a:xfrm>
            <a:off x="4391998" y="2438989"/>
            <a:ext cx="1441450" cy="1085855"/>
            <a:chOff x="6369707" y="1718772"/>
            <a:chExt cx="1441450" cy="1085855"/>
          </a:xfrm>
        </p:grpSpPr>
        <p:sp>
          <p:nvSpPr>
            <p:cNvPr id="4"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5"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a:p>
          </p:txBody>
        </p:sp>
        <p:sp>
          <p:nvSpPr>
            <p:cNvPr id="6"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q</a:t>
              </a:r>
              <a:endParaRPr lang="en-US" altLang="ja-JP" dirty="0"/>
            </a:p>
          </p:txBody>
        </p:sp>
        <p:sp>
          <p:nvSpPr>
            <p:cNvPr id="7"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d</a:t>
              </a:r>
              <a:endParaRPr lang="en-US" altLang="ja-JP" dirty="0"/>
            </a:p>
          </p:txBody>
        </p:sp>
        <p:sp>
          <p:nvSpPr>
            <p:cNvPr id="8"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1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i="1" dirty="0"/>
                <a:t>clk</a:t>
              </a:r>
              <a:endParaRPr lang="en-US" altLang="ja-JP" dirty="0"/>
            </a:p>
          </p:txBody>
        </p:sp>
      </p:grpSp>
    </p:spTree>
    <p:extLst>
      <p:ext uri="{BB962C8B-B14F-4D97-AF65-F5344CB8AC3E}">
        <p14:creationId xmlns:p14="http://schemas.microsoft.com/office/powerpoint/2010/main" val="164671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の動作</a:t>
            </a:r>
          </a:p>
        </p:txBody>
      </p:sp>
      <p:graphicFrame>
        <p:nvGraphicFramePr>
          <p:cNvPr id="4" name="Group 66"/>
          <p:cNvGraphicFramePr>
            <a:graphicFrameLocks noGrp="1"/>
          </p:cNvGraphicFramePr>
          <p:nvPr/>
        </p:nvGraphicFramePr>
        <p:xfrm>
          <a:off x="609600" y="1628775"/>
          <a:ext cx="7921625" cy="1439863"/>
        </p:xfrm>
        <a:graphic>
          <a:graphicData uri="http://schemas.openxmlformats.org/drawingml/2006/table">
            <a:tbl>
              <a:tblPr/>
              <a:tblGrid>
                <a:gridCol w="720725">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191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9137">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7207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d</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q</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71"/>
          <p:cNvSpPr>
            <a:spLocks noChangeArrowheads="1"/>
          </p:cNvSpPr>
          <p:nvPr/>
        </p:nvSpPr>
        <p:spPr bwMode="auto">
          <a:xfrm>
            <a:off x="249238" y="3968750"/>
            <a:ext cx="720725" cy="360363"/>
          </a:xfrm>
          <a:prstGeom prst="rect">
            <a:avLst/>
          </a:prstGeom>
          <a:noFill/>
          <a:ln w="12700" algn="ctr">
            <a:noFill/>
            <a:miter lim="800000"/>
            <a:headEnd/>
            <a:tailEnd/>
          </a:ln>
          <a:effectLst/>
        </p:spPr>
        <p:txBody>
          <a:bodyPr wrap="none" lIns="90000" tIns="46800" rIns="90000" bIns="46800" anchor="ctr"/>
          <a:lstStyle/>
          <a:p>
            <a:r>
              <a:rPr lang="en-US" altLang="ja-JP" i="1" dirty="0"/>
              <a:t>clock</a:t>
            </a:r>
          </a:p>
        </p:txBody>
      </p:sp>
      <p:sp>
        <p:nvSpPr>
          <p:cNvPr id="6" name="Freeform 73"/>
          <p:cNvSpPr>
            <a:spLocks/>
          </p:cNvSpPr>
          <p:nvPr/>
        </p:nvSpPr>
        <p:spPr bwMode="auto">
          <a:xfrm>
            <a:off x="205105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7" name="Rectangle 74"/>
          <p:cNvSpPr>
            <a:spLocks noChangeArrowheads="1"/>
          </p:cNvSpPr>
          <p:nvPr/>
        </p:nvSpPr>
        <p:spPr bwMode="auto">
          <a:xfrm>
            <a:off x="430213" y="5768975"/>
            <a:ext cx="360362" cy="360363"/>
          </a:xfrm>
          <a:prstGeom prst="rect">
            <a:avLst/>
          </a:prstGeom>
          <a:noFill/>
          <a:ln w="12700" algn="ctr">
            <a:noFill/>
            <a:miter lim="800000"/>
            <a:headEnd/>
            <a:tailEnd/>
          </a:ln>
          <a:effectLst/>
        </p:spPr>
        <p:txBody>
          <a:bodyPr wrap="none" lIns="90000" tIns="46800" rIns="90000" bIns="46800" anchor="ctr"/>
          <a:lstStyle/>
          <a:p>
            <a:r>
              <a:rPr lang="en-US" altLang="ja-JP" i="1" dirty="0"/>
              <a:t>q</a:t>
            </a:r>
          </a:p>
        </p:txBody>
      </p:sp>
      <p:sp>
        <p:nvSpPr>
          <p:cNvPr id="8" name="Line 75"/>
          <p:cNvSpPr>
            <a:spLocks noChangeShapeType="1"/>
          </p:cNvSpPr>
          <p:nvPr/>
        </p:nvSpPr>
        <p:spPr bwMode="auto">
          <a:xfrm>
            <a:off x="20510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9" name="Line 77"/>
          <p:cNvSpPr>
            <a:spLocks noChangeShapeType="1"/>
          </p:cNvSpPr>
          <p:nvPr/>
        </p:nvSpPr>
        <p:spPr bwMode="auto">
          <a:xfrm>
            <a:off x="1150938" y="3608388"/>
            <a:ext cx="7742237" cy="0"/>
          </a:xfrm>
          <a:prstGeom prst="line">
            <a:avLst/>
          </a:prstGeom>
          <a:noFill/>
          <a:ln w="12700">
            <a:solidFill>
              <a:schemeClr val="tx1"/>
            </a:solidFill>
            <a:round/>
            <a:headEnd/>
            <a:tailEnd type="stealth" w="med" len="lg"/>
          </a:ln>
          <a:effectLst/>
        </p:spPr>
        <p:txBody>
          <a:bodyPr wrap="none" lIns="90000" tIns="46800" rIns="90000" bIns="46800" anchor="ctr"/>
          <a:lstStyle/>
          <a:p>
            <a:endParaRPr lang="ja-JP" altLang="en-US"/>
          </a:p>
        </p:txBody>
      </p:sp>
      <p:sp>
        <p:nvSpPr>
          <p:cNvPr id="10" name="Rectangle 78"/>
          <p:cNvSpPr>
            <a:spLocks noChangeArrowheads="1"/>
          </p:cNvSpPr>
          <p:nvPr/>
        </p:nvSpPr>
        <p:spPr bwMode="auto">
          <a:xfrm>
            <a:off x="8442325" y="3159125"/>
            <a:ext cx="541338" cy="360363"/>
          </a:xfrm>
          <a:prstGeom prst="rect">
            <a:avLst/>
          </a:prstGeom>
          <a:noFill/>
          <a:ln w="12700" algn="ctr">
            <a:noFill/>
            <a:miter lim="800000"/>
            <a:headEnd/>
            <a:tailEnd/>
          </a:ln>
          <a:effectLst/>
        </p:spPr>
        <p:txBody>
          <a:bodyPr wrap="none" lIns="90000" tIns="46800" rIns="90000" bIns="46800" anchor="ctr"/>
          <a:lstStyle/>
          <a:p>
            <a:r>
              <a:rPr lang="en-US" altLang="ja-JP" i="1"/>
              <a:t>time</a:t>
            </a:r>
          </a:p>
        </p:txBody>
      </p:sp>
      <p:sp>
        <p:nvSpPr>
          <p:cNvPr id="11" name="Freeform 84"/>
          <p:cNvSpPr>
            <a:spLocks/>
          </p:cNvSpPr>
          <p:nvPr/>
        </p:nvSpPr>
        <p:spPr bwMode="auto">
          <a:xfrm>
            <a:off x="781208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2" name="Rectangle 85"/>
          <p:cNvSpPr>
            <a:spLocks noChangeArrowheads="1"/>
          </p:cNvSpPr>
          <p:nvPr/>
        </p:nvSpPr>
        <p:spPr bwMode="auto">
          <a:xfrm>
            <a:off x="431800" y="4868863"/>
            <a:ext cx="358775" cy="360362"/>
          </a:xfrm>
          <a:prstGeom prst="rect">
            <a:avLst/>
          </a:prstGeom>
          <a:noFill/>
          <a:ln w="12700" algn="ctr">
            <a:noFill/>
            <a:miter lim="800000"/>
            <a:headEnd/>
            <a:tailEnd/>
          </a:ln>
          <a:effectLst/>
        </p:spPr>
        <p:txBody>
          <a:bodyPr wrap="none" lIns="90000" tIns="46800" rIns="90000" bIns="46800" anchor="ctr"/>
          <a:lstStyle/>
          <a:p>
            <a:r>
              <a:rPr lang="en-US" altLang="ja-JP" i="1" dirty="0"/>
              <a:t>d</a:t>
            </a:r>
          </a:p>
        </p:txBody>
      </p:sp>
      <p:sp>
        <p:nvSpPr>
          <p:cNvPr id="13" name="Freeform 87"/>
          <p:cNvSpPr>
            <a:spLocks/>
          </p:cNvSpPr>
          <p:nvPr/>
        </p:nvSpPr>
        <p:spPr bwMode="auto">
          <a:xfrm>
            <a:off x="7810500" y="3970338"/>
            <a:ext cx="720725" cy="360362"/>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14" name="Line 88"/>
          <p:cNvSpPr>
            <a:spLocks noChangeShapeType="1"/>
          </p:cNvSpPr>
          <p:nvPr/>
        </p:nvSpPr>
        <p:spPr bwMode="auto">
          <a:xfrm flipH="1">
            <a:off x="277018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15" name="Line 90"/>
          <p:cNvSpPr>
            <a:spLocks noChangeShapeType="1"/>
          </p:cNvSpPr>
          <p:nvPr/>
        </p:nvSpPr>
        <p:spPr bwMode="auto">
          <a:xfrm flipV="1">
            <a:off x="1150938"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6" name="Freeform 91"/>
          <p:cNvSpPr>
            <a:spLocks/>
          </p:cNvSpPr>
          <p:nvPr/>
        </p:nvSpPr>
        <p:spPr bwMode="auto">
          <a:xfrm>
            <a:off x="2771775"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7" name="Line 92"/>
          <p:cNvSpPr>
            <a:spLocks noChangeShapeType="1"/>
          </p:cNvSpPr>
          <p:nvPr/>
        </p:nvSpPr>
        <p:spPr bwMode="auto">
          <a:xfrm flipV="1">
            <a:off x="2232025" y="4868863"/>
            <a:ext cx="539750"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8" name="Line 93"/>
          <p:cNvSpPr>
            <a:spLocks noChangeShapeType="1"/>
          </p:cNvSpPr>
          <p:nvPr/>
        </p:nvSpPr>
        <p:spPr bwMode="auto">
          <a:xfrm flipV="1">
            <a:off x="7993063"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9" name="Freeform 100"/>
          <p:cNvSpPr>
            <a:spLocks/>
          </p:cNvSpPr>
          <p:nvPr/>
        </p:nvSpPr>
        <p:spPr bwMode="auto">
          <a:xfrm>
            <a:off x="421163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20" name="Freeform 105"/>
          <p:cNvSpPr>
            <a:spLocks/>
          </p:cNvSpPr>
          <p:nvPr/>
        </p:nvSpPr>
        <p:spPr bwMode="auto">
          <a:xfrm>
            <a:off x="1150938" y="3968750"/>
            <a:ext cx="179387" cy="360363"/>
          </a:xfrm>
          <a:custGeom>
            <a:avLst/>
            <a:gdLst/>
            <a:ahLst/>
            <a:cxnLst>
              <a:cxn ang="0">
                <a:pos x="0" y="227"/>
              </a:cxn>
              <a:cxn ang="0">
                <a:pos x="680" y="227"/>
              </a:cxn>
              <a:cxn ang="0">
                <a:pos x="680" y="0"/>
              </a:cxn>
            </a:cxnLst>
            <a:rect l="0" t="0" r="r" b="b"/>
            <a:pathLst>
              <a:path w="680" h="227">
                <a:moveTo>
                  <a:pt x="0" y="227"/>
                </a:moveTo>
                <a:lnTo>
                  <a:pt x="680" y="227"/>
                </a:lnTo>
                <a:lnTo>
                  <a:pt x="680"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21" name="Freeform 120"/>
          <p:cNvSpPr>
            <a:spLocks/>
          </p:cNvSpPr>
          <p:nvPr/>
        </p:nvSpPr>
        <p:spPr bwMode="auto">
          <a:xfrm>
            <a:off x="277018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2" name="Line 121"/>
          <p:cNvSpPr>
            <a:spLocks noChangeShapeType="1"/>
          </p:cNvSpPr>
          <p:nvPr/>
        </p:nvSpPr>
        <p:spPr bwMode="auto">
          <a:xfrm flipH="1">
            <a:off x="3489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3" name="Freeform 122"/>
          <p:cNvSpPr>
            <a:spLocks/>
          </p:cNvSpPr>
          <p:nvPr/>
        </p:nvSpPr>
        <p:spPr bwMode="auto">
          <a:xfrm>
            <a:off x="3489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4" name="Line 123"/>
          <p:cNvSpPr>
            <a:spLocks noChangeShapeType="1"/>
          </p:cNvSpPr>
          <p:nvPr/>
        </p:nvSpPr>
        <p:spPr bwMode="auto">
          <a:xfrm flipH="1">
            <a:off x="420846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5" name="Freeform 124"/>
          <p:cNvSpPr>
            <a:spLocks/>
          </p:cNvSpPr>
          <p:nvPr/>
        </p:nvSpPr>
        <p:spPr bwMode="auto">
          <a:xfrm>
            <a:off x="420846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6" name="Line 125"/>
          <p:cNvSpPr>
            <a:spLocks noChangeShapeType="1"/>
          </p:cNvSpPr>
          <p:nvPr/>
        </p:nvSpPr>
        <p:spPr bwMode="auto">
          <a:xfrm flipH="1">
            <a:off x="492760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7" name="Freeform 126"/>
          <p:cNvSpPr>
            <a:spLocks/>
          </p:cNvSpPr>
          <p:nvPr/>
        </p:nvSpPr>
        <p:spPr bwMode="auto">
          <a:xfrm>
            <a:off x="492760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8" name="Line 127"/>
          <p:cNvSpPr>
            <a:spLocks noChangeShapeType="1"/>
          </p:cNvSpPr>
          <p:nvPr/>
        </p:nvSpPr>
        <p:spPr bwMode="auto">
          <a:xfrm flipH="1">
            <a:off x="564673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9" name="Freeform 128"/>
          <p:cNvSpPr>
            <a:spLocks/>
          </p:cNvSpPr>
          <p:nvPr/>
        </p:nvSpPr>
        <p:spPr bwMode="auto">
          <a:xfrm>
            <a:off x="564673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0" name="Line 129"/>
          <p:cNvSpPr>
            <a:spLocks noChangeShapeType="1"/>
          </p:cNvSpPr>
          <p:nvPr/>
        </p:nvSpPr>
        <p:spPr bwMode="auto">
          <a:xfrm flipH="1">
            <a:off x="636587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1" name="Freeform 130"/>
          <p:cNvSpPr>
            <a:spLocks/>
          </p:cNvSpPr>
          <p:nvPr/>
        </p:nvSpPr>
        <p:spPr bwMode="auto">
          <a:xfrm>
            <a:off x="636587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2" name="Line 131"/>
          <p:cNvSpPr>
            <a:spLocks noChangeShapeType="1"/>
          </p:cNvSpPr>
          <p:nvPr/>
        </p:nvSpPr>
        <p:spPr bwMode="auto">
          <a:xfrm flipH="1">
            <a:off x="708501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3" name="Freeform 132"/>
          <p:cNvSpPr>
            <a:spLocks/>
          </p:cNvSpPr>
          <p:nvPr/>
        </p:nvSpPr>
        <p:spPr bwMode="auto">
          <a:xfrm>
            <a:off x="708501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4" name="Line 133"/>
          <p:cNvSpPr>
            <a:spLocks noChangeShapeType="1"/>
          </p:cNvSpPr>
          <p:nvPr/>
        </p:nvSpPr>
        <p:spPr bwMode="auto">
          <a:xfrm flipH="1">
            <a:off x="78041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5" name="Line 183"/>
          <p:cNvSpPr>
            <a:spLocks noChangeShapeType="1"/>
          </p:cNvSpPr>
          <p:nvPr/>
        </p:nvSpPr>
        <p:spPr bwMode="auto">
          <a:xfrm flipH="1">
            <a:off x="85312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6" name="Freeform 184"/>
          <p:cNvSpPr>
            <a:spLocks/>
          </p:cNvSpPr>
          <p:nvPr/>
        </p:nvSpPr>
        <p:spPr bwMode="auto">
          <a:xfrm>
            <a:off x="1330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7" name="Line 185"/>
          <p:cNvSpPr>
            <a:spLocks noChangeShapeType="1"/>
          </p:cNvSpPr>
          <p:nvPr/>
        </p:nvSpPr>
        <p:spPr bwMode="auto">
          <a:xfrm>
            <a:off x="1330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8" name="Freeform 186"/>
          <p:cNvSpPr>
            <a:spLocks/>
          </p:cNvSpPr>
          <p:nvPr/>
        </p:nvSpPr>
        <p:spPr bwMode="auto">
          <a:xfrm flipH="1">
            <a:off x="2051050"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39" name="Line 187"/>
          <p:cNvSpPr>
            <a:spLocks noChangeShapeType="1"/>
          </p:cNvSpPr>
          <p:nvPr/>
        </p:nvSpPr>
        <p:spPr bwMode="auto">
          <a:xfrm flipV="1">
            <a:off x="3671888" y="4868863"/>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0" name="Freeform 188"/>
          <p:cNvSpPr>
            <a:spLocks/>
          </p:cNvSpPr>
          <p:nvPr/>
        </p:nvSpPr>
        <p:spPr bwMode="auto">
          <a:xfrm flipH="1">
            <a:off x="3492500"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1" name="Line 189"/>
          <p:cNvSpPr>
            <a:spLocks noChangeShapeType="1"/>
          </p:cNvSpPr>
          <p:nvPr/>
        </p:nvSpPr>
        <p:spPr bwMode="auto">
          <a:xfrm flipV="1">
            <a:off x="2951163" y="5229225"/>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2" name="Line 191"/>
          <p:cNvSpPr>
            <a:spLocks noChangeShapeType="1"/>
          </p:cNvSpPr>
          <p:nvPr/>
        </p:nvSpPr>
        <p:spPr bwMode="auto">
          <a:xfrm flipV="1">
            <a:off x="6551613" y="4868863"/>
            <a:ext cx="1260475"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3" name="Freeform 192"/>
          <p:cNvSpPr>
            <a:spLocks/>
          </p:cNvSpPr>
          <p:nvPr/>
        </p:nvSpPr>
        <p:spPr bwMode="auto">
          <a:xfrm flipH="1">
            <a:off x="6372225"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4" name="Line 193"/>
          <p:cNvSpPr>
            <a:spLocks noChangeShapeType="1"/>
          </p:cNvSpPr>
          <p:nvPr/>
        </p:nvSpPr>
        <p:spPr bwMode="auto">
          <a:xfrm flipV="1">
            <a:off x="4392613" y="5229225"/>
            <a:ext cx="19796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5" name="Line 194"/>
          <p:cNvSpPr>
            <a:spLocks noChangeShapeType="1"/>
          </p:cNvSpPr>
          <p:nvPr/>
        </p:nvSpPr>
        <p:spPr bwMode="auto">
          <a:xfrm flipV="1">
            <a:off x="8532813" y="3968750"/>
            <a:ext cx="179387" cy="1588"/>
          </a:xfrm>
          <a:prstGeom prst="line">
            <a:avLst/>
          </a:prstGeom>
          <a:noFill/>
          <a:ln w="12700">
            <a:solidFill>
              <a:schemeClr val="tx1"/>
            </a:solidFill>
            <a:round/>
            <a:headEnd/>
            <a:tailEnd type="none" w="med" len="lg"/>
          </a:ln>
          <a:effectLst/>
        </p:spPr>
        <p:txBody>
          <a:bodyPr wrap="none" lIns="90000" tIns="46800" rIns="90000" bIns="46800" anchor="ctr"/>
          <a:lstStyle/>
          <a:p>
            <a:endParaRPr lang="ja-JP" altLang="en-US"/>
          </a:p>
        </p:txBody>
      </p:sp>
      <p:cxnSp>
        <p:nvCxnSpPr>
          <p:cNvPr id="46" name="直線矢印コネクタ 45"/>
          <p:cNvCxnSpPr/>
          <p:nvPr/>
        </p:nvCxnSpPr>
        <p:spPr bwMode="auto">
          <a:xfrm rot="16200000" flipH="1">
            <a:off x="2536020"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7" name="直線矢印コネクタ 46"/>
          <p:cNvCxnSpPr/>
          <p:nvPr/>
        </p:nvCxnSpPr>
        <p:spPr bwMode="auto">
          <a:xfrm rot="16200000" flipH="1">
            <a:off x="398382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8" name="直線矢印コネクタ 47"/>
          <p:cNvCxnSpPr/>
          <p:nvPr/>
        </p:nvCxnSpPr>
        <p:spPr bwMode="auto">
          <a:xfrm rot="16200000" flipH="1">
            <a:off x="6879444"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9" name="直線矢印コネクタ 48"/>
          <p:cNvCxnSpPr/>
          <p:nvPr/>
        </p:nvCxnSpPr>
        <p:spPr bwMode="auto">
          <a:xfrm rot="16200000" flipH="1">
            <a:off x="760334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pSp>
        <p:nvGrpSpPr>
          <p:cNvPr id="50" name="グループ化 49"/>
          <p:cNvGrpSpPr/>
          <p:nvPr/>
        </p:nvGrpSpPr>
        <p:grpSpPr>
          <a:xfrm>
            <a:off x="2762240" y="5782482"/>
            <a:ext cx="180976" cy="363540"/>
            <a:chOff x="1314432" y="5962664"/>
            <a:chExt cx="361952" cy="363540"/>
          </a:xfrm>
        </p:grpSpPr>
        <p:sp>
          <p:nvSpPr>
            <p:cNvPr id="51" name="正方形/長方形 50"/>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2" name="直線コネクタ 51"/>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3" name="直線コネクタ 52"/>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4" name="直線コネクタ 53"/>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55" name="直線コネクタ 54"/>
          <p:cNvCxnSpPr/>
          <p:nvPr/>
        </p:nvCxnSpPr>
        <p:spPr bwMode="auto">
          <a:xfrm rot="10800000">
            <a:off x="1133456" y="6144434"/>
            <a:ext cx="1628784"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56" name="グループ化 55"/>
          <p:cNvGrpSpPr/>
          <p:nvPr/>
        </p:nvGrpSpPr>
        <p:grpSpPr>
          <a:xfrm flipH="1">
            <a:off x="3486144" y="5782482"/>
            <a:ext cx="180976" cy="363540"/>
            <a:chOff x="1314432" y="5962664"/>
            <a:chExt cx="361952" cy="363540"/>
          </a:xfrm>
        </p:grpSpPr>
        <p:sp>
          <p:nvSpPr>
            <p:cNvPr id="57" name="正方形/長方形 56"/>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8" name="直線コネクタ 57"/>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9" name="直線コネクタ 58"/>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0" name="直線コネクタ 59"/>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61" name="直線コネクタ 60"/>
          <p:cNvCxnSpPr/>
          <p:nvPr/>
        </p:nvCxnSpPr>
        <p:spPr bwMode="auto">
          <a:xfrm rot="10800000">
            <a:off x="2944010"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62" name="グループ化 61"/>
          <p:cNvGrpSpPr/>
          <p:nvPr/>
        </p:nvGrpSpPr>
        <p:grpSpPr>
          <a:xfrm>
            <a:off x="4210048" y="5782482"/>
            <a:ext cx="180976" cy="363540"/>
            <a:chOff x="1314432" y="5962664"/>
            <a:chExt cx="361952" cy="363540"/>
          </a:xfrm>
        </p:grpSpPr>
        <p:sp>
          <p:nvSpPr>
            <p:cNvPr id="63" name="正方形/長方形 62"/>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4" name="直線コネクタ 63"/>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5" name="直線コネクタ 64"/>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6" name="直線コネクタ 65"/>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67" name="グループ化 66"/>
          <p:cNvGrpSpPr/>
          <p:nvPr/>
        </p:nvGrpSpPr>
        <p:grpSpPr>
          <a:xfrm flipH="1">
            <a:off x="4933952" y="5782482"/>
            <a:ext cx="180976" cy="363540"/>
            <a:chOff x="1314432" y="5962664"/>
            <a:chExt cx="361952" cy="363540"/>
          </a:xfrm>
        </p:grpSpPr>
        <p:sp>
          <p:nvSpPr>
            <p:cNvPr id="68" name="正方形/長方形 67"/>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9" name="直線コネクタ 68"/>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0" name="直線コネクタ 69"/>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1" name="直線コネクタ 70"/>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72" name="直線コネクタ 71"/>
          <p:cNvCxnSpPr/>
          <p:nvPr/>
        </p:nvCxnSpPr>
        <p:spPr bwMode="auto">
          <a:xfrm rot="10800000">
            <a:off x="4391818"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3" name="直線コネクタ 72"/>
          <p:cNvCxnSpPr/>
          <p:nvPr/>
        </p:nvCxnSpPr>
        <p:spPr bwMode="auto">
          <a:xfrm rot="10800000">
            <a:off x="3667120" y="6144434"/>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74" name="グループ化 73"/>
          <p:cNvGrpSpPr/>
          <p:nvPr/>
        </p:nvGrpSpPr>
        <p:grpSpPr>
          <a:xfrm>
            <a:off x="7105664" y="5782482"/>
            <a:ext cx="180976" cy="363540"/>
            <a:chOff x="1314432" y="5962664"/>
            <a:chExt cx="361952" cy="363540"/>
          </a:xfrm>
        </p:grpSpPr>
        <p:sp>
          <p:nvSpPr>
            <p:cNvPr id="75" name="正方形/長方形 74"/>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76" name="直線コネクタ 75"/>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7" name="直線コネクタ 76"/>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8" name="直線コネクタ 77"/>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79" name="グループ化 78"/>
          <p:cNvGrpSpPr/>
          <p:nvPr/>
        </p:nvGrpSpPr>
        <p:grpSpPr>
          <a:xfrm flipH="1">
            <a:off x="8553472" y="5782482"/>
            <a:ext cx="180976" cy="363540"/>
            <a:chOff x="1314432" y="5962664"/>
            <a:chExt cx="361952" cy="363540"/>
          </a:xfrm>
        </p:grpSpPr>
        <p:sp>
          <p:nvSpPr>
            <p:cNvPr id="80" name="正方形/長方形 79"/>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81" name="直線コネクタ 80"/>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2" name="直線コネクタ 81"/>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3" name="直線コネクタ 82"/>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84" name="直線コネクタ 83"/>
          <p:cNvCxnSpPr/>
          <p:nvPr/>
        </p:nvCxnSpPr>
        <p:spPr bwMode="auto">
          <a:xfrm rot="10800000">
            <a:off x="7287434" y="5781688"/>
            <a:ext cx="1266038"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5" name="直線コネクタ 84"/>
          <p:cNvCxnSpPr/>
          <p:nvPr/>
        </p:nvCxnSpPr>
        <p:spPr bwMode="auto">
          <a:xfrm rot="10800000">
            <a:off x="5114928" y="6144434"/>
            <a:ext cx="1990736"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6" name="直線コネクタ 85"/>
          <p:cNvCxnSpPr/>
          <p:nvPr/>
        </p:nvCxnSpPr>
        <p:spPr bwMode="auto">
          <a:xfrm rot="10800000">
            <a:off x="8734448" y="6144434"/>
            <a:ext cx="180182"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7" name="直線矢印コネクタ 86"/>
          <p:cNvCxnSpPr/>
          <p:nvPr/>
        </p:nvCxnSpPr>
        <p:spPr bwMode="auto">
          <a:xfrm rot="16200000" flipH="1">
            <a:off x="181211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8" name="直線矢印コネクタ 87"/>
          <p:cNvCxnSpPr/>
          <p:nvPr/>
        </p:nvCxnSpPr>
        <p:spPr bwMode="auto">
          <a:xfrm rot="16200000" flipH="1">
            <a:off x="3259924"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9" name="直線矢印コネクタ 88"/>
          <p:cNvCxnSpPr/>
          <p:nvPr/>
        </p:nvCxnSpPr>
        <p:spPr bwMode="auto">
          <a:xfrm rot="16200000" flipH="1">
            <a:off x="4707732"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0" name="直線矢印コネクタ 89"/>
          <p:cNvCxnSpPr/>
          <p:nvPr/>
        </p:nvCxnSpPr>
        <p:spPr bwMode="auto">
          <a:xfrm rot="16200000" flipH="1">
            <a:off x="543163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1" name="直線矢印コネクタ 90"/>
          <p:cNvCxnSpPr/>
          <p:nvPr/>
        </p:nvCxnSpPr>
        <p:spPr bwMode="auto">
          <a:xfrm rot="16200000" flipH="1">
            <a:off x="6155540"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spTree>
    <p:extLst>
      <p:ext uri="{BB962C8B-B14F-4D97-AF65-F5344CB8AC3E}">
        <p14:creationId xmlns:p14="http://schemas.microsoft.com/office/powerpoint/2010/main" val="41821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メモリやレジスタ・ファイル</a:t>
            </a:r>
          </a:p>
        </p:txBody>
      </p:sp>
      <p:sp>
        <p:nvSpPr>
          <p:cNvPr id="3" name="テキスト プレースホルダー 2"/>
          <p:cNvSpPr>
            <a:spLocks noGrp="1"/>
          </p:cNvSpPr>
          <p:nvPr>
            <p:ph type="body" sz="quarter" idx="10"/>
          </p:nvPr>
        </p:nvSpPr>
        <p:spPr>
          <a:xfrm>
            <a:off x="161951" y="4869016"/>
            <a:ext cx="8910099" cy="1439709"/>
          </a:xfrm>
        </p:spPr>
        <p:txBody>
          <a:bodyPr/>
          <a:lstStyle/>
          <a:p>
            <a:r>
              <a:rPr kumimoji="1" lang="en-US" altLang="ja-JP" dirty="0"/>
              <a:t>D-FF </a:t>
            </a:r>
            <a:r>
              <a:rPr kumimoji="1" lang="ja-JP" altLang="en-US" dirty="0"/>
              <a:t>を必要なだけ並べて，マルチプレクサで選択することで実現できる</a:t>
            </a:r>
            <a:endParaRPr kumimoji="1" lang="en-US" altLang="ja-JP" dirty="0"/>
          </a:p>
          <a:p>
            <a:pPr lvl="1"/>
            <a:r>
              <a:rPr kumimoji="1" lang="ja-JP" altLang="en-US" dirty="0"/>
              <a:t>実際には，もっと最適化された回路（</a:t>
            </a:r>
            <a:r>
              <a:rPr kumimoji="1" lang="en-US" altLang="ja-JP" dirty="0"/>
              <a:t>SRAM</a:t>
            </a:r>
            <a:r>
              <a:rPr kumimoji="1" lang="ja-JP" altLang="en-US" dirty="0"/>
              <a:t>）が使用される事が多い</a:t>
            </a:r>
            <a:endParaRPr kumimoji="1" lang="en-US" altLang="ja-JP" dirty="0"/>
          </a:p>
          <a:p>
            <a:pPr lvl="1"/>
            <a:r>
              <a:rPr kumimoji="1" lang="ja-JP" altLang="en-US" dirty="0"/>
              <a:t>（後の講義で詳しく説明する予定</a:t>
            </a:r>
          </a:p>
        </p:txBody>
      </p:sp>
      <p:grpSp>
        <p:nvGrpSpPr>
          <p:cNvPr id="4" name="グループ化 3"/>
          <p:cNvGrpSpPr/>
          <p:nvPr/>
        </p:nvGrpSpPr>
        <p:grpSpPr>
          <a:xfrm>
            <a:off x="3221985"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12" name="グループ化 11"/>
          <p:cNvGrpSpPr/>
          <p:nvPr/>
        </p:nvGrpSpPr>
        <p:grpSpPr>
          <a:xfrm>
            <a:off x="3221985" y="2168986"/>
            <a:ext cx="990011" cy="720008"/>
            <a:chOff x="6369707" y="1718772"/>
            <a:chExt cx="1441450" cy="1085855"/>
          </a:xfrm>
        </p:grpSpPr>
        <p:sp>
          <p:nvSpPr>
            <p:cNvPr id="1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1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1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0" name="グループ化 19"/>
          <p:cNvGrpSpPr/>
          <p:nvPr/>
        </p:nvGrpSpPr>
        <p:grpSpPr>
          <a:xfrm>
            <a:off x="3221985" y="3068996"/>
            <a:ext cx="990011" cy="720008"/>
            <a:chOff x="6369707" y="1718772"/>
            <a:chExt cx="1441450" cy="1085855"/>
          </a:xfrm>
        </p:grpSpPr>
        <p:sp>
          <p:nvSpPr>
            <p:cNvPr id="2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2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2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2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2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8" name="グループ化 27"/>
          <p:cNvGrpSpPr/>
          <p:nvPr/>
        </p:nvGrpSpPr>
        <p:grpSpPr>
          <a:xfrm>
            <a:off x="3221985" y="3969006"/>
            <a:ext cx="990011" cy="720008"/>
            <a:chOff x="6369707" y="1718772"/>
            <a:chExt cx="1441450" cy="1085855"/>
          </a:xfrm>
        </p:grpSpPr>
        <p:sp>
          <p:nvSpPr>
            <p:cNvPr id="29"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0"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31"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32"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33"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34"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sp>
        <p:nvSpPr>
          <p:cNvPr id="36" name="フローチャート: 手作業 35"/>
          <p:cNvSpPr/>
          <p:nvPr/>
        </p:nvSpPr>
        <p:spPr bwMode="auto">
          <a:xfrm rot="16200000">
            <a:off x="4031994" y="180898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7" name="フローチャート: 手作業 36"/>
          <p:cNvSpPr/>
          <p:nvPr/>
        </p:nvSpPr>
        <p:spPr bwMode="auto">
          <a:xfrm rot="16200000">
            <a:off x="4031994" y="360900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8" name="Line 9"/>
          <p:cNvSpPr>
            <a:spLocks noChangeShapeType="1"/>
          </p:cNvSpPr>
          <p:nvPr/>
        </p:nvSpPr>
        <p:spPr bwMode="auto">
          <a:xfrm>
            <a:off x="5022005" y="243898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5022005" y="333899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932004" y="2798993"/>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41" name="Freeform 10"/>
          <p:cNvSpPr>
            <a:spLocks/>
          </p:cNvSpPr>
          <p:nvPr/>
        </p:nvSpPr>
        <p:spPr bwMode="auto">
          <a:xfrm flipH="1" flipV="1">
            <a:off x="4752000" y="1898982"/>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2" name="Freeform 10"/>
          <p:cNvSpPr>
            <a:spLocks/>
          </p:cNvSpPr>
          <p:nvPr/>
        </p:nvSpPr>
        <p:spPr bwMode="auto">
          <a:xfrm flipH="1">
            <a:off x="4752000" y="3339000"/>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Line 9"/>
          <p:cNvSpPr>
            <a:spLocks noChangeShapeType="1"/>
          </p:cNvSpPr>
          <p:nvPr/>
        </p:nvSpPr>
        <p:spPr bwMode="auto">
          <a:xfrm>
            <a:off x="5652012" y="288899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4211997" y="145850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5" name="Line 9"/>
          <p:cNvSpPr>
            <a:spLocks noChangeShapeType="1"/>
          </p:cNvSpPr>
          <p:nvPr/>
        </p:nvSpPr>
        <p:spPr bwMode="auto">
          <a:xfrm>
            <a:off x="4211996" y="234898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4211996" y="325852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4211996" y="414900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Tree>
    <p:extLst>
      <p:ext uri="{BB962C8B-B14F-4D97-AF65-F5344CB8AC3E}">
        <p14:creationId xmlns:p14="http://schemas.microsoft.com/office/powerpoint/2010/main" val="187769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dirty="0"/>
              <a:t>記憶素子の原理</a:t>
            </a:r>
          </a:p>
        </p:txBody>
      </p:sp>
      <p:sp>
        <p:nvSpPr>
          <p:cNvPr id="715779" name="Rectangle 3"/>
          <p:cNvSpPr>
            <a:spLocks noGrp="1" noChangeArrowheads="1"/>
          </p:cNvSpPr>
          <p:nvPr>
            <p:ph sz="quarter" idx="13"/>
          </p:nvPr>
        </p:nvSpPr>
        <p:spPr>
          <a:xfrm>
            <a:off x="611956" y="2078985"/>
            <a:ext cx="8280620" cy="1350014"/>
          </a:xfrm>
        </p:spPr>
        <p:txBody>
          <a:bodyPr/>
          <a:lstStyle/>
          <a:p>
            <a:r>
              <a:rPr lang="ja-JP" altLang="en-US" dirty="0"/>
              <a:t>記憶</a:t>
            </a:r>
          </a:p>
          <a:p>
            <a:pPr lvl="1"/>
            <a:r>
              <a:rPr lang="ja-JP" altLang="en-US" dirty="0"/>
              <a:t>２つの </a:t>
            </a:r>
            <a:r>
              <a:rPr lang="en-US" altLang="ja-JP" dirty="0"/>
              <a:t>NOT </a:t>
            </a:r>
            <a:r>
              <a:rPr lang="ja-JP" altLang="en-US" dirty="0"/>
              <a:t>ゲートをループさせた回路により記憶</a:t>
            </a:r>
            <a:endParaRPr lang="en-US" altLang="ja-JP" dirty="0"/>
          </a:p>
          <a:p>
            <a:pPr lvl="1"/>
            <a:r>
              <a:rPr lang="ja-JP" altLang="en-US" dirty="0"/>
              <a:t>２通りの安定状態がある：</a:t>
            </a:r>
            <a:r>
              <a:rPr lang="en-US" altLang="ja-JP" dirty="0"/>
              <a:t>1 bit </a:t>
            </a:r>
            <a:r>
              <a:rPr lang="ja-JP" altLang="en-US" dirty="0"/>
              <a:t>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17463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60" name="Freeform 44"/>
          <p:cNvSpPr>
            <a:spLocks/>
          </p:cNvSpPr>
          <p:nvPr/>
        </p:nvSpPr>
        <p:spPr bwMode="auto">
          <a:xfrm>
            <a:off x="2681980" y="4689014"/>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842003" y="4689014"/>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18" name="Rectangle 2"/>
          <p:cNvSpPr>
            <a:spLocks noGrp="1" noChangeArrowheads="1"/>
          </p:cNvSpPr>
          <p:nvPr>
            <p:ph type="title"/>
          </p:nvPr>
        </p:nvSpPr>
        <p:spPr/>
        <p:txBody>
          <a:bodyPr/>
          <a:lstStyle/>
          <a:p>
            <a:r>
              <a:rPr lang="en-US" altLang="ja-JP" dirty="0"/>
              <a:t>D-FF</a:t>
            </a:r>
            <a:r>
              <a:rPr lang="ja-JP" altLang="en-US" dirty="0"/>
              <a:t> の実装</a:t>
            </a:r>
            <a:endParaRPr lang="en-US" altLang="ja-JP" dirty="0"/>
          </a:p>
        </p:txBody>
      </p:sp>
      <p:pic>
        <p:nvPicPr>
          <p:cNvPr id="700446" name="Picture 30" descr="NOT"/>
          <p:cNvPicPr>
            <a:picLocks noChangeAspect="1" noChangeArrowheads="1"/>
          </p:cNvPicPr>
          <p:nvPr/>
        </p:nvPicPr>
        <p:blipFill>
          <a:blip r:embed="rId3" cstate="print"/>
          <a:srcRect/>
          <a:stretch>
            <a:fillRect/>
          </a:stretch>
        </p:blipFill>
        <p:spPr bwMode="auto">
          <a:xfrm flipH="1">
            <a:off x="3203068" y="4328652"/>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203068" y="5049377"/>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363656" y="4328652"/>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363656" y="5049377"/>
            <a:ext cx="717550" cy="720725"/>
          </a:xfrm>
          <a:prstGeom prst="rect">
            <a:avLst/>
          </a:prstGeom>
          <a:noFill/>
        </p:spPr>
      </p:pic>
      <p:sp>
        <p:nvSpPr>
          <p:cNvPr id="700461" name="Line 45"/>
          <p:cNvSpPr>
            <a:spLocks noChangeShapeType="1"/>
          </p:cNvSpPr>
          <p:nvPr/>
        </p:nvSpPr>
        <p:spPr bwMode="auto">
          <a:xfrm>
            <a:off x="4282568" y="5409738"/>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700462" name="Line 46"/>
          <p:cNvSpPr>
            <a:spLocks noChangeShapeType="1"/>
          </p:cNvSpPr>
          <p:nvPr/>
        </p:nvSpPr>
        <p:spPr bwMode="auto">
          <a:xfrm>
            <a:off x="2123568" y="5409738"/>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700472" name="Line 56"/>
          <p:cNvSpPr>
            <a:spLocks noChangeShapeType="1"/>
          </p:cNvSpPr>
          <p:nvPr/>
        </p:nvSpPr>
        <p:spPr bwMode="auto">
          <a:xfrm>
            <a:off x="6443156" y="54097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763206" y="5230352"/>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803518" y="523035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74</a:t>
            </a:fld>
            <a:endParaRPr lang="ja-JP" altLang="en-US"/>
          </a:p>
        </p:txBody>
      </p:sp>
      <p:sp>
        <p:nvSpPr>
          <p:cNvPr id="74" name="フローチャート: 手作業 73"/>
          <p:cNvSpPr/>
          <p:nvPr/>
        </p:nvSpPr>
        <p:spPr bwMode="auto">
          <a:xfrm rot="16200000">
            <a:off x="2726980"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5" name="Freeform 10"/>
          <p:cNvSpPr>
            <a:spLocks/>
          </p:cNvSpPr>
          <p:nvPr/>
        </p:nvSpPr>
        <p:spPr bwMode="auto">
          <a:xfrm>
            <a:off x="2681979" y="5050452"/>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 name="フローチャート: 手作業 75"/>
          <p:cNvSpPr/>
          <p:nvPr/>
        </p:nvSpPr>
        <p:spPr bwMode="auto">
          <a:xfrm rot="16200000">
            <a:off x="4887004"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7" name="Freeform 10"/>
          <p:cNvSpPr>
            <a:spLocks/>
          </p:cNvSpPr>
          <p:nvPr/>
        </p:nvSpPr>
        <p:spPr bwMode="auto">
          <a:xfrm>
            <a:off x="4842003" y="4960450"/>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Rectangle 3"/>
          <p:cNvSpPr txBox="1">
            <a:spLocks noChangeArrowheads="1"/>
          </p:cNvSpPr>
          <p:nvPr/>
        </p:nvSpPr>
        <p:spPr>
          <a:xfrm>
            <a:off x="611956" y="1358976"/>
            <a:ext cx="8280620" cy="2070023"/>
          </a:xfrm>
          <a:prstGeom prst="rect">
            <a:avLst/>
          </a:prstGeom>
        </p:spPr>
        <p:txBody>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a:t>
            </a:r>
            <a:endParaRPr lang="en-US" altLang="ja-JP" kern="0" dirty="0"/>
          </a:p>
          <a:p>
            <a:pPr lvl="1"/>
            <a:r>
              <a:rPr lang="ja-JP" altLang="en-US" dirty="0"/>
              <a:t> </a:t>
            </a:r>
            <a:r>
              <a:rPr lang="en-US" altLang="ja-JP" dirty="0"/>
              <a:t>NOT </a:t>
            </a:r>
            <a:r>
              <a:rPr lang="ja-JP" altLang="en-US" dirty="0"/>
              <a:t>ゲートの</a:t>
            </a:r>
            <a:r>
              <a:rPr lang="ja-JP" altLang="en-US" kern="0" dirty="0"/>
              <a:t>ループを二段に接続</a:t>
            </a:r>
            <a:endParaRPr lang="en-US" altLang="ja-JP" kern="0" dirty="0"/>
          </a:p>
          <a:p>
            <a:pPr lvl="1"/>
            <a:r>
              <a:rPr lang="ja-JP" altLang="en-US" kern="0" dirty="0"/>
              <a:t>各ループにはマルチプレクサが入っている</a:t>
            </a:r>
            <a:endParaRPr lang="en-US" altLang="ja-JP" kern="0" dirty="0"/>
          </a:p>
          <a:p>
            <a:r>
              <a:rPr lang="ja-JP" altLang="en-US" kern="0" dirty="0"/>
              <a:t>この構造は，クロックのエッジで記憶を更新するため</a:t>
            </a:r>
            <a:endParaRPr lang="en-US" altLang="ja-JP" kern="0" dirty="0"/>
          </a:p>
        </p:txBody>
      </p:sp>
      <p:cxnSp>
        <p:nvCxnSpPr>
          <p:cNvPr id="79" name="直線矢印コネクタ 78"/>
          <p:cNvCxnSpPr/>
          <p:nvPr/>
        </p:nvCxnSpPr>
        <p:spPr bwMode="auto">
          <a:xfrm flipV="1">
            <a:off x="2951982"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0" name="正方形/長方形 79"/>
          <p:cNvSpPr/>
          <p:nvPr/>
        </p:nvSpPr>
        <p:spPr bwMode="auto">
          <a:xfrm>
            <a:off x="2771980"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cxnSp>
        <p:nvCxnSpPr>
          <p:cNvPr id="82" name="直線矢印コネクタ 81"/>
          <p:cNvCxnSpPr/>
          <p:nvPr/>
        </p:nvCxnSpPr>
        <p:spPr bwMode="auto">
          <a:xfrm flipV="1">
            <a:off x="5112006"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3" name="正方形/長方形 82"/>
          <p:cNvSpPr/>
          <p:nvPr/>
        </p:nvSpPr>
        <p:spPr bwMode="auto">
          <a:xfrm>
            <a:off x="4932004"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1617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の実現例</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528990"/>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149008"/>
            <a:ext cx="539750" cy="1709737"/>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059007"/>
            <a:ext cx="539750" cy="1709738"/>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75</a:t>
            </a:fld>
            <a:endParaRPr lang="ja-JP" altLang="en-US"/>
          </a:p>
        </p:txBody>
      </p:sp>
      <p:sp>
        <p:nvSpPr>
          <p:cNvPr id="75" name="Rectangle 5"/>
          <p:cNvSpPr txBox="1">
            <a:spLocks noChangeArrowheads="1"/>
          </p:cNvSpPr>
          <p:nvPr/>
        </p:nvSpPr>
        <p:spPr>
          <a:xfrm>
            <a:off x="701957" y="1358977"/>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609002"/>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1315682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順序回路のまとめ</a:t>
            </a:r>
          </a:p>
        </p:txBody>
      </p:sp>
      <p:sp>
        <p:nvSpPr>
          <p:cNvPr id="3" name="テキスト プレースホルダー 2"/>
          <p:cNvSpPr>
            <a:spLocks noGrp="1"/>
          </p:cNvSpPr>
          <p:nvPr>
            <p:ph type="body" sz="quarter" idx="10"/>
          </p:nvPr>
        </p:nvSpPr>
        <p:spPr/>
        <p:txBody>
          <a:bodyPr/>
          <a:lstStyle/>
          <a:p>
            <a:r>
              <a:rPr kumimoji="1" lang="ja-JP" altLang="en-US" dirty="0"/>
              <a:t>記憶素子も，</a:t>
            </a:r>
            <a:r>
              <a:rPr lang="ja-JP" altLang="en-US" dirty="0"/>
              <a:t> </a:t>
            </a:r>
            <a:r>
              <a:rPr lang="en-US" altLang="ja-JP" dirty="0"/>
              <a:t>NOT </a:t>
            </a:r>
            <a:r>
              <a:rPr lang="ja-JP" altLang="en-US" dirty="0"/>
              <a:t>ゲート</a:t>
            </a:r>
            <a:r>
              <a:rPr kumimoji="1" lang="ja-JP" altLang="en-US" dirty="0"/>
              <a:t>などの論理ゲートで構成される</a:t>
            </a:r>
            <a:endParaRPr kumimoji="1" lang="en-US" altLang="ja-JP" dirty="0"/>
          </a:p>
          <a:p>
            <a:r>
              <a:rPr kumimoji="1" lang="ja-JP" altLang="en-US" dirty="0"/>
              <a:t>結果として，任意の組み合わせ回路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a:p>
            <a:r>
              <a:rPr kumimoji="1" lang="ja-JP" altLang="en-US" dirty="0"/>
              <a:t>これまでに説明した </a:t>
            </a:r>
            <a:r>
              <a:rPr kumimoji="1" lang="en-US" altLang="ja-JP" dirty="0"/>
              <a:t>CPU </a:t>
            </a:r>
            <a:r>
              <a:rPr kumimoji="1" lang="ja-JP" altLang="en-US" dirty="0"/>
              <a:t>の要素は，全てこれでカバー可能</a:t>
            </a:r>
          </a:p>
        </p:txBody>
      </p:sp>
    </p:spTree>
    <p:extLst>
      <p:ext uri="{BB962C8B-B14F-4D97-AF65-F5344CB8AC3E}">
        <p14:creationId xmlns:p14="http://schemas.microsoft.com/office/powerpoint/2010/main" val="7121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06419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762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26675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アカデミアでは権利に関する企業間の争い</a:t>
            </a:r>
            <a:r>
              <a:rPr kumimoji="1" lang="en-US" altLang="ja-JP" dirty="0"/>
              <a:t>(?)</a:t>
            </a:r>
            <a:r>
              <a:rPr kumimoji="1" lang="ja-JP" altLang="en-US" dirty="0"/>
              <a:t>について知る機会が少ないので、</a:t>
            </a:r>
            <a:r>
              <a:rPr kumimoji="1" lang="en-US" altLang="ja-JP" dirty="0"/>
              <a:t>RISC-V</a:t>
            </a:r>
            <a:r>
              <a:rPr kumimoji="1" lang="ja-JP" altLang="en-US" dirty="0"/>
              <a:t>と</a:t>
            </a:r>
            <a:r>
              <a:rPr kumimoji="1" lang="en-US" altLang="ja-JP" dirty="0"/>
              <a:t>ARM</a:t>
            </a:r>
            <a:r>
              <a:rPr kumimoji="1" lang="ja-JP" altLang="en-US" dirty="0"/>
              <a:t>の事情を知れて良かったです</a:t>
            </a:r>
          </a:p>
        </p:txBody>
      </p:sp>
    </p:spTree>
    <p:extLst>
      <p:ext uri="{BB962C8B-B14F-4D97-AF65-F5344CB8AC3E}">
        <p14:creationId xmlns:p14="http://schemas.microsoft.com/office/powerpoint/2010/main" val="107381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517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2403874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566262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114389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回路の設計のまとめ</a:t>
            </a:r>
          </a:p>
        </p:txBody>
      </p:sp>
      <p:sp>
        <p:nvSpPr>
          <p:cNvPr id="3" name="テキスト プレースホルダー 2"/>
          <p:cNvSpPr>
            <a:spLocks noGrp="1"/>
          </p:cNvSpPr>
          <p:nvPr>
            <p:ph type="body" sz="quarter" idx="10"/>
          </p:nvPr>
        </p:nvSpPr>
        <p:spPr/>
        <p:txBody>
          <a:bodyPr/>
          <a:lstStyle/>
          <a:p>
            <a:r>
              <a:rPr kumimoji="1" lang="ja-JP" altLang="en-US" dirty="0"/>
              <a:t>論理関数や記憶素子は，</a:t>
            </a:r>
            <a:br>
              <a:rPr kumimoji="1" lang="en-US" altLang="ja-JP" dirty="0"/>
            </a:br>
            <a:r>
              <a:rPr kumimoji="1" lang="ja-JP" altLang="en-US" dirty="0"/>
              <a:t>すべて完全集合の要素のゲートに分解して実装出来る</a:t>
            </a:r>
            <a:endParaRPr kumimoji="1" lang="en-US" altLang="ja-JP" dirty="0"/>
          </a:p>
          <a:p>
            <a:r>
              <a:rPr kumimoji="1" lang="en-US" altLang="ja-JP" dirty="0"/>
              <a:t>CPU </a:t>
            </a:r>
            <a:r>
              <a:rPr kumimoji="1" lang="ja-JP" altLang="en-US" dirty="0"/>
              <a:t>の設計と製造の流れ</a:t>
            </a:r>
            <a:endParaRPr kumimoji="1" lang="en-US" altLang="ja-JP" dirty="0"/>
          </a:p>
          <a:p>
            <a:pPr marL="817200" lvl="1" indent="-457200">
              <a:buFont typeface="+mj-lt"/>
              <a:buAutoNum type="arabicPeriod"/>
            </a:pPr>
            <a:r>
              <a:rPr kumimoji="1" lang="ja-JP" altLang="en-US" dirty="0"/>
              <a:t>命令セットの仕様を考える</a:t>
            </a:r>
            <a:endParaRPr kumimoji="1" lang="en-US" altLang="ja-JP" dirty="0"/>
          </a:p>
          <a:p>
            <a:pPr marL="817200" lvl="1" indent="-457200">
              <a:buFont typeface="+mj-lt"/>
              <a:buAutoNum type="arabicPeriod"/>
            </a:pPr>
            <a:r>
              <a:rPr kumimoji="1" lang="ja-JP" altLang="en-US" dirty="0"/>
              <a:t>ブロック図のレベルで設計する</a:t>
            </a:r>
            <a:endParaRPr kumimoji="1" lang="en-US" altLang="ja-JP" dirty="0"/>
          </a:p>
          <a:p>
            <a:pPr marL="817200" lvl="1" indent="-457200">
              <a:buFont typeface="+mj-lt"/>
              <a:buAutoNum type="arabicPeriod"/>
            </a:pPr>
            <a:r>
              <a:rPr kumimoji="1" lang="ja-JP" altLang="en-US" dirty="0"/>
              <a:t>ハードウェア記述言語で回路を記述する</a:t>
            </a:r>
            <a:endParaRPr kumimoji="1" lang="en-US" altLang="ja-JP" dirty="0"/>
          </a:p>
          <a:p>
            <a:pPr marL="817200" lvl="1" indent="-457200">
              <a:buFont typeface="+mj-lt"/>
              <a:buAutoNum type="arabicPeriod"/>
            </a:pPr>
            <a:r>
              <a:rPr kumimoji="1" lang="ja-JP" altLang="en-US" dirty="0"/>
              <a:t>論理合成する</a:t>
            </a:r>
            <a:endParaRPr kumimoji="1" lang="en-US" altLang="ja-JP" dirty="0"/>
          </a:p>
          <a:p>
            <a:pPr marL="817200" lvl="1" indent="-457200">
              <a:buFont typeface="+mj-lt"/>
              <a:buAutoNum type="arabicPeriod"/>
            </a:pPr>
            <a:r>
              <a:rPr kumimoji="1" lang="ja-JP" altLang="en-US" dirty="0"/>
              <a:t>配置配線する</a:t>
            </a:r>
            <a:endParaRPr kumimoji="1" lang="en-US" altLang="ja-JP" dirty="0"/>
          </a:p>
          <a:p>
            <a:pPr marL="817200" lvl="1" indent="-457200">
              <a:buFont typeface="+mj-lt"/>
              <a:buAutoNum type="arabicPeriod"/>
            </a:pPr>
            <a:r>
              <a:rPr kumimoji="1" lang="ja-JP" altLang="en-US" dirty="0"/>
              <a:t>設計データを工場で焼いてもらう</a:t>
            </a:r>
          </a:p>
        </p:txBody>
      </p:sp>
    </p:spTree>
    <p:extLst>
      <p:ext uri="{BB962C8B-B14F-4D97-AF65-F5344CB8AC3E}">
        <p14:creationId xmlns:p14="http://schemas.microsoft.com/office/powerpoint/2010/main" val="32149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論理ゲートの構成</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と呼ばれる方式により，各種ゲートは実現されている</a:t>
            </a:r>
            <a:endParaRPr kumimoji="1" lang="en-US" altLang="ja-JP" dirty="0"/>
          </a:p>
          <a:p>
            <a:pPr lvl="1"/>
            <a:r>
              <a:rPr kumimoji="1" lang="ja-JP" altLang="en-US" dirty="0"/>
              <a:t>スタンダード・セルの中身は</a:t>
            </a:r>
            <a:r>
              <a:rPr lang="ja-JP" altLang="en-US" dirty="0"/>
              <a:t> </a:t>
            </a:r>
            <a:r>
              <a:rPr lang="en-US" altLang="ja-JP" dirty="0"/>
              <a:t>CMOS </a:t>
            </a:r>
            <a:endParaRPr kumimoji="1" lang="en-US" altLang="ja-JP" dirty="0"/>
          </a:p>
          <a:p>
            <a:pPr lvl="1"/>
            <a:r>
              <a:rPr kumimoji="1" lang="ja-JP" altLang="en-US" dirty="0"/>
              <a:t>フルカスタム・レイアウトは，</a:t>
            </a:r>
            <a:r>
              <a:rPr kumimoji="1" lang="en-US" altLang="ja-JP" dirty="0"/>
              <a:t>CMOS </a:t>
            </a:r>
            <a:r>
              <a:rPr kumimoji="1" lang="ja-JP" altLang="en-US" dirty="0"/>
              <a:t>を描いている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86</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421199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313179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556040" name="Rectangle 8"/>
          <p:cNvSpPr>
            <a:spLocks noChangeArrowheads="1"/>
          </p:cNvSpPr>
          <p:nvPr/>
        </p:nvSpPr>
        <p:spPr bwMode="auto">
          <a:xfrm>
            <a:off x="313182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ja-JP" altLang="en-US"/>
              <a:t>トランジスタ </a:t>
            </a:r>
            <a:r>
              <a:rPr lang="en-US" altLang="ja-JP"/>
              <a:t>(MOS FET)</a:t>
            </a:r>
            <a:endParaRPr lang="en-US" altLang="ja-JP" dirty="0"/>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87</a:t>
            </a:fld>
            <a:endParaRPr lang="ja-JP" altLang="en-US"/>
          </a:p>
        </p:txBody>
      </p:sp>
      <p:sp>
        <p:nvSpPr>
          <p:cNvPr id="556036" name="Rectangle 4"/>
          <p:cNvSpPr>
            <a:spLocks noGrp="1" noChangeArrowheads="1"/>
          </p:cNvSpPr>
          <p:nvPr>
            <p:ph sz="quarter" idx="13"/>
          </p:nvPr>
        </p:nvSpPr>
        <p:spPr>
          <a:xfrm>
            <a:off x="251951" y="998972"/>
            <a:ext cx="8892049" cy="3510039"/>
          </a:xfrm>
        </p:spPr>
        <p:txBody>
          <a:bodyPr/>
          <a:lstStyle/>
          <a:p>
            <a:r>
              <a:rPr lang="en-US" altLang="ja-JP" dirty="0"/>
              <a:t>MOS: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(FET: Field-Effect Transistor)</a:t>
            </a:r>
          </a:p>
          <a:p>
            <a:pPr lvl="1"/>
            <a:r>
              <a:rPr lang="ja-JP" altLang="en-US" dirty="0"/>
              <a:t>電界で電子を動かしてスイッチングする</a:t>
            </a:r>
            <a:endParaRPr lang="en-US" altLang="ja-JP" dirty="0"/>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313182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529241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313179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313182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313182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565277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439297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4211940"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4571988"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493203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4122426"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05254 " pathEditMode="relative" rAng="0" ptsTypes="AA">
                                      <p:cBhvr>
                                        <p:cTn id="6" dur="2000" fill="hold"/>
                                        <p:tgtEl>
                                          <p:spTgt spid="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ja-JP" altLang="en-US" dirty="0"/>
              <a:t>電子がキャリア</a:t>
            </a:r>
            <a:endParaRPr lang="en-US" altLang="ja-JP" dirty="0"/>
          </a:p>
          <a:p>
            <a:pPr lvl="1"/>
            <a:r>
              <a:rPr lang="ja-JP" altLang="en-US" dirty="0"/>
              <a:t>高電位を伝えられない</a:t>
            </a:r>
            <a:endParaRPr lang="en-US" altLang="ja-JP" dirty="0"/>
          </a:p>
          <a:p>
            <a:pPr lvl="1"/>
            <a:r>
              <a:rPr lang="ja-JP" altLang="en-US" dirty="0"/>
              <a:t>接地側に配置</a:t>
            </a:r>
            <a:endParaRPr lang="en-US" altLang="ja-JP" dirty="0"/>
          </a:p>
          <a:p>
            <a:pPr lvl="1"/>
            <a:endParaRPr lang="en-US" altLang="ja-JP" dirty="0"/>
          </a:p>
          <a:p>
            <a:r>
              <a:rPr lang="en-US" altLang="ja-JP" dirty="0"/>
              <a:t>Positive</a:t>
            </a:r>
          </a:p>
          <a:p>
            <a:pPr lvl="1"/>
            <a:r>
              <a:rPr lang="ja-JP" altLang="en-US" dirty="0"/>
              <a:t>正孔 </a:t>
            </a:r>
            <a:r>
              <a:rPr lang="en-US" altLang="ja-JP" dirty="0"/>
              <a:t>(</a:t>
            </a:r>
            <a:r>
              <a:rPr lang="en-US" altLang="ja-JP" dirty="0" err="1"/>
              <a:t>holl</a:t>
            </a:r>
            <a:r>
              <a:rPr lang="en-US" altLang="ja-JP" dirty="0"/>
              <a:t>)</a:t>
            </a:r>
            <a:r>
              <a:rPr lang="ja-JP" altLang="en-US" dirty="0"/>
              <a:t> がキャリア</a:t>
            </a:r>
            <a:endParaRPr lang="en-US" altLang="ja-JP" dirty="0"/>
          </a:p>
          <a:p>
            <a:pPr lvl="1"/>
            <a:r>
              <a:rPr lang="ja-JP" altLang="en-US" dirty="0"/>
              <a:t>低電位を伝えられない</a:t>
            </a:r>
            <a:endParaRPr lang="en-US" altLang="ja-JP" dirty="0"/>
          </a:p>
          <a:p>
            <a:pPr lvl="1"/>
            <a:r>
              <a:rPr lang="ja-JP" altLang="en-US" dirty="0"/>
              <a:t>電源側に配置</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にすると低電位のみ </a:t>
            </a: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にすると高電位のみ </a:t>
            </a:r>
            <a:r>
              <a:rPr lang="en-US" altLang="ja-JP" dirty="0"/>
              <a:t>ON </a:t>
            </a:r>
            <a:r>
              <a:rPr lang="ja-JP" altLang="en-US" dirty="0"/>
              <a:t>になる</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62154-E813-47A6-A1AB-A8C6CFF4996A}"/>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B0C7281B-DED6-48E2-9A35-FAE81342403A}"/>
              </a:ext>
            </a:extLst>
          </p:cNvPr>
          <p:cNvSpPr>
            <a:spLocks noGrp="1"/>
          </p:cNvSpPr>
          <p:nvPr>
            <p:ph type="body" sz="quarter" idx="10"/>
          </p:nvPr>
        </p:nvSpPr>
        <p:spPr/>
        <p:txBody>
          <a:bodyPr/>
          <a:lstStyle/>
          <a:p>
            <a:r>
              <a:rPr kumimoji="1" lang="ja-JP" altLang="en-US" dirty="0"/>
              <a:t>ポインタについて詳しく学びたいのですが</a:t>
            </a:r>
            <a:r>
              <a:rPr kumimoji="1" lang="en-US" altLang="ja-JP" dirty="0"/>
              <a:t>, </a:t>
            </a:r>
            <a:r>
              <a:rPr kumimoji="1" lang="ja-JP" altLang="en-US" dirty="0"/>
              <a:t>おすすめの本や学習法などはありますか</a:t>
            </a:r>
            <a:endParaRPr lang="en-US" altLang="ja-JP" dirty="0"/>
          </a:p>
          <a:p>
            <a:pPr lvl="1"/>
            <a:endParaRPr kumimoji="1" lang="en-US" altLang="ja-JP" dirty="0"/>
          </a:p>
          <a:p>
            <a:pPr lvl="1"/>
            <a:r>
              <a:rPr kumimoji="1" lang="ja-JP" altLang="en-US" dirty="0"/>
              <a:t>エクストリームなやり方としては，アセンブリ言語でプログラムを書いてみるというのがある</a:t>
            </a:r>
          </a:p>
        </p:txBody>
      </p:sp>
    </p:spTree>
    <p:extLst>
      <p:ext uri="{BB962C8B-B14F-4D97-AF65-F5344CB8AC3E}">
        <p14:creationId xmlns:p14="http://schemas.microsoft.com/office/powerpoint/2010/main" val="4074039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90</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2051972" y="3068996"/>
            <a:ext cx="717550" cy="720725"/>
          </a:xfrm>
          <a:prstGeom prst="rect">
            <a:avLst/>
          </a:prstGeom>
          <a:noFill/>
        </p:spPr>
      </p:pic>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55" name="テキスト プレースホルダー 2"/>
          <p:cNvSpPr>
            <a:spLocks noGrp="1"/>
          </p:cNvSpPr>
          <p:nvPr>
            <p:ph type="body" sz="quarter" idx="10"/>
          </p:nvPr>
        </p:nvSpPr>
        <p:spPr>
          <a:xfrm>
            <a:off x="611956" y="5319021"/>
            <a:ext cx="8280092" cy="989704"/>
          </a:xfrm>
        </p:spPr>
        <p:txBody>
          <a:bodyPr/>
          <a:lstStyle/>
          <a:p>
            <a:r>
              <a:rPr lang="en-US" altLang="ja-JP" dirty="0"/>
              <a:t>PMOS</a:t>
            </a:r>
            <a:r>
              <a:rPr lang="ja-JP" altLang="en-US" dirty="0"/>
              <a:t>（上側）は高電位しかうまく伝えられないので，</a:t>
            </a:r>
            <a:r>
              <a:rPr lang="en-US" altLang="ja-JP" dirty="0"/>
              <a:t>VDD </a:t>
            </a:r>
            <a:r>
              <a:rPr lang="ja-JP" altLang="en-US" dirty="0"/>
              <a:t>に</a:t>
            </a:r>
            <a:endParaRPr lang="en-US" altLang="ja-JP" dirty="0"/>
          </a:p>
          <a:p>
            <a:r>
              <a:rPr kumimoji="1" lang="en-US" altLang="ja-JP" dirty="0"/>
              <a:t>NMOS</a:t>
            </a:r>
            <a:r>
              <a:rPr kumimoji="1" lang="ja-JP" altLang="en-US" dirty="0"/>
              <a:t>（下側）は低</a:t>
            </a:r>
            <a:r>
              <a:rPr lang="ja-JP" altLang="en-US" dirty="0"/>
              <a:t>電位しかうまく伝えられないので，</a:t>
            </a:r>
            <a:r>
              <a:rPr lang="en-US" altLang="ja-JP" dirty="0"/>
              <a:t>GND </a:t>
            </a:r>
            <a:r>
              <a:rPr lang="ja-JP" altLang="en-US" dirty="0"/>
              <a:t>に</a:t>
            </a:r>
            <a:endParaRPr kumimoji="1" lang="ja-JP" altLang="en-US" dirty="0"/>
          </a:p>
        </p:txBody>
      </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91</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92</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93</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extLst>
              <p:ext uri="{D42A27DB-BD31-4B8C-83A1-F6EECF244321}">
                <p14:modId xmlns:p14="http://schemas.microsoft.com/office/powerpoint/2010/main" val="1256126370"/>
              </p:ext>
            </p:extLst>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CMOS </a:t>
            </a:r>
            <a:r>
              <a:rPr kumimoji="1" lang="ja-JP" altLang="en-US" dirty="0"/>
              <a:t>回路の遅延</a:t>
            </a:r>
          </a:p>
        </p:txBody>
      </p:sp>
    </p:spTree>
    <p:extLst>
      <p:ext uri="{BB962C8B-B14F-4D97-AF65-F5344CB8AC3E}">
        <p14:creationId xmlns:p14="http://schemas.microsoft.com/office/powerpoint/2010/main" val="3255733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54997</TotalTime>
  <Words>7429</Words>
  <Application>Microsoft Office PowerPoint</Application>
  <PresentationFormat>画面に合わせる (4:3)</PresentationFormat>
  <Paragraphs>1383</Paragraphs>
  <Slides>108</Slides>
  <Notes>21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108</vt:i4>
      </vt:variant>
    </vt:vector>
  </HeadingPairs>
  <TitlesOfParts>
    <vt:vector size="120" baseType="lpstr">
      <vt:lpstr>HG丸ｺﾞｼｯｸM-PRO</vt:lpstr>
      <vt:lpstr>MeiryoKe_PGothic</vt:lpstr>
      <vt:lpstr>ＭＳ Ｐゴシック</vt:lpstr>
      <vt:lpstr>メイリオ</vt:lpstr>
      <vt:lpstr>Arial Narrow</vt:lpstr>
      <vt:lpstr>Calibri</vt:lpstr>
      <vt:lpstr>Cambria Math</vt:lpstr>
      <vt:lpstr>Consolas</vt:lpstr>
      <vt:lpstr>Segoe UI</vt:lpstr>
      <vt:lpstr>Times New Roman</vt:lpstr>
      <vt:lpstr>Wingdings</vt:lpstr>
      <vt:lpstr>cerulean</vt:lpstr>
      <vt:lpstr>先進計算機構成論 02</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前回の続き：RISC-V について</vt:lpstr>
      <vt:lpstr>RISC-V の 基本整数命令の構造</vt:lpstr>
      <vt:lpstr>RISC-V のロードとストアの違い</vt:lpstr>
      <vt:lpstr>RISC-V と MIPS のロード/ストア命令</vt:lpstr>
      <vt:lpstr>RISC-V の場合</vt:lpstr>
      <vt:lpstr>MIPS の場合</vt:lpstr>
      <vt:lpstr>RISC-V と MIPS のロード/ストア命令</vt:lpstr>
      <vt:lpstr>RISC-V と MIPS のロード/ストア命令</vt:lpstr>
      <vt:lpstr>RISC-V のエンコーディング</vt:lpstr>
      <vt:lpstr>RISC-V</vt:lpstr>
      <vt:lpstr>前に東大にきてたので，サインもらった</vt:lpstr>
      <vt:lpstr>余談：RISC-V の何がうれしいのか？</vt:lpstr>
      <vt:lpstr>余談：RISC-V の何がうれしいのか？</vt:lpstr>
      <vt:lpstr>余談：RISC-V の何がうれしいのか？</vt:lpstr>
      <vt:lpstr>余談：RISC-V の何がうれしいのか？</vt:lpstr>
      <vt:lpstr>国内企業での使用事例</vt:lpstr>
      <vt:lpstr>PEZY-SCx シリーズ</vt:lpstr>
      <vt:lpstr>PEZY-SCx シリーズ</vt:lpstr>
      <vt:lpstr>自動運転向け SIMT 型アクセラレータ</vt:lpstr>
      <vt:lpstr>先端計算機構成論 02</vt:lpstr>
      <vt:lpstr>導入：工場のラインを考える</vt:lpstr>
      <vt:lpstr>導入：工場のラインを考える</vt:lpstr>
      <vt:lpstr>遅延に対する疑問</vt:lpstr>
      <vt:lpstr>回路に対する疑問</vt:lpstr>
      <vt:lpstr>今日の内容：</vt:lpstr>
      <vt:lpstr>回路と遅延</vt:lpstr>
      <vt:lpstr>情報の各分野の階層</vt:lpstr>
      <vt:lpstr>情報の各分野の階層</vt:lpstr>
      <vt:lpstr>論理回路</vt:lpstr>
      <vt:lpstr>組み合わせ回路と順序回路</vt:lpstr>
      <vt:lpstr>組み合わせ回路の例：2入力論理ゲート</vt:lpstr>
      <vt:lpstr>完全性（Completeness，完備性）</vt:lpstr>
      <vt:lpstr>真理値表による表現と，積和標準系による回路</vt:lpstr>
      <vt:lpstr>回路の例：RISC-V の AND/OR/XOR 命令の演算</vt:lpstr>
      <vt:lpstr>制御の例：RISC-V の AND/OR/XOR 命令</vt:lpstr>
      <vt:lpstr>制御の例：RISC-V の AND/OR/XOR 命令</vt:lpstr>
      <vt:lpstr>マルチプレクサ：複数入力から1つを選ぶ回路</vt:lpstr>
      <vt:lpstr>選択信号を出すための論理関数</vt:lpstr>
      <vt:lpstr>回路の生成のまとめ</vt:lpstr>
      <vt:lpstr>回路の生成のまとめ</vt:lpstr>
      <vt:lpstr>組み合わせ回路と順序回路</vt:lpstr>
      <vt:lpstr>順序回路</vt:lpstr>
      <vt:lpstr>CPU の PC 部分</vt:lpstr>
      <vt:lpstr>記憶素子の例：D-FF（Flip Flop）</vt:lpstr>
      <vt:lpstr>D-FF の動作</vt:lpstr>
      <vt:lpstr>メモリやレジスタ・ファイル</vt:lpstr>
      <vt:lpstr>記憶素子の原理</vt:lpstr>
      <vt:lpstr>D-FF の実装</vt:lpstr>
      <vt:lpstr>D-FF の実現例</vt:lpstr>
      <vt:lpstr>順序回路のまとめ</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回路の設計のまとめ</vt:lpstr>
      <vt:lpstr>論理回路の実現方法</vt:lpstr>
      <vt:lpstr>論理ゲートの構成</vt:lpstr>
      <vt:lpstr>トランジスタ (MOS FET)</vt:lpstr>
      <vt:lpstr>NMOS と PMOS の２つがある</vt:lpstr>
      <vt:lpstr>NMOS と PMOS の２つがある</vt:lpstr>
      <vt:lpstr>NOT ゲート の例</vt:lpstr>
      <vt:lpstr>NOT ゲート の例</vt:lpstr>
      <vt:lpstr>NOT ゲート の例</vt:lpstr>
      <vt:lpstr>NAND の例</vt:lpstr>
      <vt:lpstr>CMOS による論理回路の実現のまとめ</vt:lpstr>
      <vt:lpstr>CMOS 回路の遅延</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vt:lpstr>
      <vt:lpstr>出欠と感想</vt:lpstr>
      <vt:lpstr>ボツ資料</vt:lpstr>
      <vt:lpstr>完全性の証明 {AND, OR, NOT}</vt:lpstr>
      <vt:lpstr>完全性の証明 {AND, OR, NOT}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10334</cp:revision>
  <cp:lastPrinted>2014-12-10T13:40:48Z</cp:lastPrinted>
  <dcterms:created xsi:type="dcterms:W3CDTF">2014-11-17T10:53:59Z</dcterms:created>
  <dcterms:modified xsi:type="dcterms:W3CDTF">2022-04-25T05:45:15Z</dcterms:modified>
</cp:coreProperties>
</file>